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0" r:id="rId2"/>
    <p:sldId id="359" r:id="rId3"/>
    <p:sldId id="327" r:id="rId4"/>
    <p:sldId id="290" r:id="rId5"/>
    <p:sldId id="269" r:id="rId6"/>
    <p:sldId id="289" r:id="rId7"/>
    <p:sldId id="336" r:id="rId8"/>
    <p:sldId id="337" r:id="rId9"/>
    <p:sldId id="338" r:id="rId10"/>
    <p:sldId id="358" r:id="rId11"/>
    <p:sldId id="339" r:id="rId12"/>
    <p:sldId id="340" r:id="rId13"/>
    <p:sldId id="341" r:id="rId14"/>
    <p:sldId id="342" r:id="rId15"/>
    <p:sldId id="343" r:id="rId16"/>
    <p:sldId id="325" r:id="rId17"/>
    <p:sldId id="344" r:id="rId18"/>
    <p:sldId id="345" r:id="rId19"/>
    <p:sldId id="361" r:id="rId20"/>
    <p:sldId id="260" r:id="rId21"/>
    <p:sldId id="347" r:id="rId22"/>
    <p:sldId id="348" r:id="rId23"/>
    <p:sldId id="349" r:id="rId24"/>
    <p:sldId id="350" r:id="rId25"/>
    <p:sldId id="351" r:id="rId26"/>
    <p:sldId id="354" r:id="rId27"/>
    <p:sldId id="355" r:id="rId28"/>
    <p:sldId id="356" r:id="rId29"/>
    <p:sldId id="335" r:id="rId30"/>
    <p:sldId id="264" r:id="rId31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07">
          <p15:clr>
            <a:srgbClr val="A4A3A4"/>
          </p15:clr>
        </p15:guide>
        <p15:guide id="2" orient="horz" pos="675">
          <p15:clr>
            <a:srgbClr val="A4A3A4"/>
          </p15:clr>
        </p15:guide>
        <p15:guide id="3" orient="horz" pos="3475">
          <p15:clr>
            <a:srgbClr val="A4A3A4"/>
          </p15:clr>
        </p15:guide>
        <p15:guide id="4" orient="horz" pos="1411">
          <p15:clr>
            <a:srgbClr val="A4A3A4"/>
          </p15:clr>
        </p15:guide>
        <p15:guide id="5" pos="2656">
          <p15:clr>
            <a:srgbClr val="A4A3A4"/>
          </p15:clr>
        </p15:guide>
        <p15:guide id="6" orient="horz" pos="2157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z Cortes" initials="LAC" lastIdx="16" clrIdx="0"/>
  <p:cmAuthor id="7" name="Hill, Andrea" initials="HA" lastIdx="36" clrIdx="7">
    <p:extLst/>
  </p:cmAuthor>
  <p:cmAuthor id="1" name="A" initials="A" lastIdx="13" clrIdx="1"/>
  <p:cmAuthor id="2" name="Marcela Aguilar" initials="MA" lastIdx="20" clrIdx="2"/>
  <p:cmAuthor id="3" name="B McMaster" initials="BM" lastIdx="1" clrIdx="3"/>
  <p:cmAuthor id="4" name="Michael Ziolkowski" initials="" lastIdx="1" clrIdx="4"/>
  <p:cmAuthor id="5" name="Cortes Jones, Luz" initials="CJL" lastIdx="16" clrIdx="5">
    <p:extLst/>
  </p:cmAuthor>
  <p:cmAuthor id="6" name="Andrea" initials="AH" lastIdx="4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1"/>
    <a:srgbClr val="1CA78E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02" d="100"/>
          <a:sy n="102" d="100"/>
        </p:scale>
        <p:origin x="786" y="96"/>
      </p:cViewPr>
      <p:guideLst>
        <p:guide orient="horz" pos="1307"/>
        <p:guide orient="horz" pos="675"/>
        <p:guide orient="horz" pos="3475"/>
        <p:guide orient="horz" pos="1411"/>
        <p:guide pos="2656"/>
        <p:guide orient="horz" pos="21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819" cy="46577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445" y="0"/>
            <a:ext cx="3012819" cy="465773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pPr>
              <a:defRPr/>
            </a:pPr>
            <a:fld id="{E295F82E-CBD3-42AA-A0DC-882DC6D3ED7A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12819" cy="46577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445" y="8841738"/>
            <a:ext cx="3012819" cy="46577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pPr>
              <a:defRPr/>
            </a:pPr>
            <a:fld id="{D1C943E8-75B4-4E18-9987-81DD82B33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819" cy="465773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445" y="0"/>
            <a:ext cx="3012819" cy="465773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3307C7-6AA9-40BE-AC95-AE2CBE76E04F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4" y="4422459"/>
            <a:ext cx="5562610" cy="4188778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12819" cy="46577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445" y="8841738"/>
            <a:ext cx="3012819" cy="465773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C378A-D033-4767-BEF9-491DC1290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05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B975C311-01D8-420F-AA9F-367A189A78B8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65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6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20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43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67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8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77321E9-78CE-4C38-AFEA-5E157878A65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70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77321E9-78CE-4C38-AFEA-5E157878A65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49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77321E9-78CE-4C38-AFEA-5E157878A65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18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0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46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13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3BDA9DCB-D596-46D4-A148-7EBFB7B81A1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20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84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3BDA9DCB-D596-46D4-A148-7EBFB7B81A1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3BDA9DCB-D596-46D4-A148-7EBFB7B81A1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97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63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08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63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19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28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705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1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CD27A5C-51FA-4173-82B1-417565B78C7F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76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739DD8F9-4989-4A7C-85D6-9B7E938B25D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30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B8C6F69-BAEA-4792-BB0E-ECCBFF8B48CF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8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582EA416-E252-459D-B788-B3D9DA245D22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4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25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0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03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3124200"/>
            <a:ext cx="5029200" cy="1470025"/>
          </a:xfrm>
        </p:spPr>
        <p:txBody>
          <a:bodyPr/>
          <a:lstStyle>
            <a:lvl1pPr algn="r">
              <a:lnSpc>
                <a:spcPct val="80000"/>
              </a:lnSpc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57200"/>
            <a:ext cx="4953000" cy="5334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4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5C3C-41CA-4F05-990F-BE238D487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6807" y="1663699"/>
            <a:ext cx="7806794" cy="34713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0095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79375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0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738"/>
            <a:ext cx="7937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3900" y="1511300"/>
            <a:ext cx="3708400" cy="3797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838700" y="1511300"/>
            <a:ext cx="3708400" cy="3797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17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HEP_Module2_Spanish_POWERPOINT DECK52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1"/>
          <a:stretch/>
        </p:blipFill>
        <p:spPr>
          <a:xfrm>
            <a:off x="0" y="5880100"/>
            <a:ext cx="9144000" cy="9779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566738"/>
            <a:ext cx="793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63701"/>
            <a:ext cx="792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47" r:id="rId1"/>
    <p:sldLayoutId id="2147486348" r:id="rId2"/>
    <p:sldLayoutId id="2147486358" r:id="rId3"/>
    <p:sldLayoutId id="2147486357" r:id="rId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ts val="0"/>
        </a:spcAft>
        <a:defRPr sz="3600" kern="1200">
          <a:solidFill>
            <a:srgbClr val="B523B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1200"/>
        </a:spcAft>
        <a:buClr>
          <a:schemeClr val="tx2"/>
        </a:buClr>
        <a:buSzPct val="12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0"/>
        </a:spcBef>
        <a:spcAft>
          <a:spcPts val="120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.nih.gov/lowvision/default_s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.nih.gov/lowvision/default_sp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jer mayor mirando la etiqueta de un medicamento con una lupa, hombre pintando con la ayuda de unos lentes de aumento, hombre mayor leyendo con una lupa.&#10;Logo del Departamento de Salud y Servicios Humanos de los Estados Unidos.&#10;Logo del Instituto Nacional del Ojo de los Institutos Nacionales de la Salud.&#10;Logo del Programa Nacional de Educación sobre la Salud del Ojo, un programa de los Institutos Nacionales de la Salud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6000" dirty="0">
                <a:solidFill>
                  <a:schemeClr val="bg1"/>
                </a:solidFill>
              </a:rPr>
              <a:t>Baja </a:t>
            </a:r>
            <a:r>
              <a:rPr lang="en-US" sz="6000" dirty="0" err="1">
                <a:solidFill>
                  <a:schemeClr val="bg1"/>
                </a:solidFill>
              </a:rPr>
              <a:t>Visión</a:t>
            </a:r>
            <a:endParaRPr lang="es-ES" altLang="en-US" sz="6000" noProof="0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8397" y="4971326"/>
            <a:ext cx="4953000" cy="533400"/>
          </a:xfrm>
        </p:spPr>
        <p:txBody>
          <a:bodyPr/>
          <a:lstStyle/>
          <a:p>
            <a:r>
              <a:rPr lang="en-US" sz="2000" b="0" dirty="0" smtClean="0"/>
              <a:t>Kit </a:t>
            </a:r>
            <a:r>
              <a:rPr lang="es-ES" altLang="en-US" sz="2000" b="0" i="1" spc="100" dirty="0">
                <a:solidFill>
                  <a:srgbClr val="FFFFFF"/>
                </a:solidFill>
              </a:rPr>
              <a:t>Cómo ver bien durante toda la vida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196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¿Cómo sabe si tiene baja visi</a:t>
            </a:r>
            <a:r>
              <a:rPr lang="es-AR" dirty="0" smtClean="0"/>
              <a:t>ón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Su oculista es la única </a:t>
            </a:r>
            <a:br>
              <a:rPr lang="es-ES" dirty="0" smtClean="0"/>
            </a:br>
            <a:r>
              <a:rPr lang="es-ES" dirty="0" smtClean="0"/>
              <a:t>persona que le puede </a:t>
            </a:r>
            <a:br>
              <a:rPr lang="es-ES" dirty="0" smtClean="0"/>
            </a:br>
            <a:r>
              <a:rPr lang="es-ES" dirty="0" smtClean="0"/>
              <a:t>decir si tiene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visión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Una oculista haciéndole un examen de los ojos a su paciente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77" y="1983430"/>
            <a:ext cx="3463925" cy="230553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609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Es una evaluación que ayuda a:</a:t>
            </a:r>
          </a:p>
          <a:p>
            <a:pPr lvl="1"/>
            <a:r>
              <a:rPr lang="es-ES" altLang="en-US" dirty="0" smtClean="0"/>
              <a:t>Saber el grado de pérdida de la visión.</a:t>
            </a:r>
          </a:p>
          <a:p>
            <a:pPr lvl="1"/>
            <a:r>
              <a:rPr lang="es-ES" altLang="en-US" dirty="0" smtClean="0"/>
              <a:t>Conocer las posibilidades de rehabilitación de la visión.</a:t>
            </a:r>
            <a:endParaRPr lang="es-E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/>
          <a:p>
            <a:r>
              <a:rPr lang="es-ES" dirty="0" smtClean="0"/>
              <a:t>¿Qué es una evaluación </a:t>
            </a:r>
            <a:br>
              <a:rPr lang="es-ES" dirty="0" smtClean="0"/>
            </a:br>
            <a:r>
              <a:rPr lang="es-ES" dirty="0" smtClean="0"/>
              <a:t>de baja visión?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0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una evaluación </a:t>
            </a:r>
            <a:br>
              <a:rPr lang="es-ES" dirty="0" smtClean="0"/>
            </a:br>
            <a:r>
              <a:rPr lang="es-ES" dirty="0" smtClean="0"/>
              <a:t>de baja visión?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Un especialista en baja visión evalúa: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Su historial médico general y el de sus ojos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Su agudeza visual 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Otras funciones de los ojos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El tipo de actividades que realiza a diario</a:t>
            </a:r>
          </a:p>
        </p:txBody>
      </p:sp>
    </p:spTree>
    <p:extLst>
      <p:ext uri="{BB962C8B-B14F-4D97-AF65-F5344CB8AC3E}">
        <p14:creationId xmlns:p14="http://schemas.microsoft.com/office/powerpoint/2010/main" val="3068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puede hacer si tiene</a:t>
            </a:r>
            <a:br>
              <a:rPr lang="es-ES" dirty="0" smtClean="0"/>
            </a:br>
            <a:r>
              <a:rPr lang="es-ES" dirty="0" smtClean="0"/>
              <a:t> baja visión?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Tome las riendas de su situación.</a:t>
            </a:r>
          </a:p>
          <a:p>
            <a:r>
              <a:rPr lang="es-ES" altLang="en-US" dirty="0" smtClean="0"/>
              <a:t>Vaya al oculista o a un especialista en baja visión. </a:t>
            </a:r>
          </a:p>
          <a:p>
            <a:r>
              <a:rPr lang="es-ES" altLang="en-US" dirty="0" smtClean="0"/>
              <a:t>Pregunte sobre la rehabilitación visual.</a:t>
            </a:r>
          </a:p>
          <a:p>
            <a:r>
              <a:rPr lang="es-ES" altLang="en-US" dirty="0" smtClean="0"/>
              <a:t>Infórmese sobre los aparatos y servicios para la </a:t>
            </a:r>
            <a:br>
              <a:rPr lang="es-ES" altLang="en-US" dirty="0" smtClean="0"/>
            </a:br>
            <a:r>
              <a:rPr lang="es-ES" altLang="en-US" dirty="0" smtClean="0"/>
              <a:t>baja visión.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006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rehabilitación visual?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Incluye: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/>
              <a:t>Información sobre aparatos y servicios de ayuda visual.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/>
              <a:t>Ayuda para adaptarse a la pérdida de la visión. 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/>
              <a:t>Apoyo para continuar llevando una vida independiente.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344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¿Cuáles son los aparatos para la baja visión?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Algunos ejemplos de aparatos visuales son: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/>
              <a:t>Anteojos con lentes de alta potencia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/>
              <a:t>Lentes o lupas de aumento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/>
              <a:t>Programas especiales para computadoras</a:t>
            </a:r>
          </a:p>
          <a:p>
            <a:pPr lvl="1">
              <a:lnSpc>
                <a:spcPct val="90000"/>
              </a:lnSpc>
            </a:pPr>
            <a:r>
              <a:rPr lang="es-ES" altLang="en-US" dirty="0" smtClean="0"/>
              <a:t>Otros aparatos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0390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Anteojos con lentes de alta potencia</a:t>
            </a:r>
            <a:endParaRPr lang="es-E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Anteojos con lentes de alta potencia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33" y="1911096"/>
            <a:ext cx="4860157" cy="24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1" y="1911096"/>
            <a:ext cx="3530599" cy="270662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Lentes o lupas de aumento</a:t>
            </a:r>
            <a:endParaRPr lang="es-E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03650" y="4785230"/>
            <a:ext cx="3512249" cy="73088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err="1" smtClean="0"/>
              <a:t>Lentes</a:t>
            </a:r>
            <a:r>
              <a:rPr lang="en-US" sz="1800" dirty="0" smtClean="0"/>
              <a:t> </a:t>
            </a:r>
            <a:r>
              <a:rPr lang="en-US" sz="1800" dirty="0" err="1" smtClean="0"/>
              <a:t>binoculares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841744" y="4781998"/>
            <a:ext cx="3532091" cy="79369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err="1" smtClean="0"/>
              <a:t>Magnificador</a:t>
            </a:r>
            <a:r>
              <a:rPr lang="en-US" sz="1800" dirty="0"/>
              <a:t> </a:t>
            </a:r>
            <a:r>
              <a:rPr lang="en-US" sz="1800" dirty="0" err="1" smtClean="0"/>
              <a:t>portátil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2507" y="1752599"/>
            <a:ext cx="7806794" cy="6477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2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  <a:buClr>
                <a:schemeClr val="bg1"/>
              </a:buClr>
            </a:pPr>
            <a:endParaRPr lang="es-ES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7" descr="Lentes binoculares.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31" y="2464396"/>
            <a:ext cx="3128247" cy="158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rsona usando un magnificador portátil para leer un documento.&#10;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t="10058" r="15251" b="8430"/>
          <a:stretch/>
        </p:blipFill>
        <p:spPr>
          <a:xfrm>
            <a:off x="4839081" y="1911096"/>
            <a:ext cx="3524250" cy="26924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35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bre leyendo un documento en una pantalla de televisión grande de circuito cerrado. &#10;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916" r="9072" b="-104"/>
          <a:stretch/>
        </p:blipFill>
        <p:spPr>
          <a:xfrm>
            <a:off x="831849" y="1911096"/>
            <a:ext cx="3529584" cy="270662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Programas especiales para computadoras</a:t>
            </a:r>
            <a:endParaRPr lang="es-E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18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23492" y="4781998"/>
            <a:ext cx="3542015" cy="595269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err="1"/>
              <a:t>Televisión</a:t>
            </a:r>
            <a:r>
              <a:rPr lang="en-US" sz="1800" dirty="0"/>
              <a:t> de </a:t>
            </a:r>
            <a:r>
              <a:rPr lang="en-US" sz="1800" dirty="0" err="1"/>
              <a:t>circuito</a:t>
            </a:r>
            <a:r>
              <a:rPr lang="en-US" sz="1800" dirty="0"/>
              <a:t> </a:t>
            </a:r>
            <a:r>
              <a:rPr lang="en-US" sz="1800" dirty="0" err="1" smtClean="0"/>
              <a:t>cerrado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851665" y="4781999"/>
            <a:ext cx="3522170" cy="74408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err="1"/>
              <a:t>Programa</a:t>
            </a:r>
            <a:r>
              <a:rPr lang="en-US" sz="1800" dirty="0"/>
              <a:t> de </a:t>
            </a:r>
            <a:r>
              <a:rPr lang="en-US" sz="1800" dirty="0" err="1"/>
              <a:t>computador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de </a:t>
            </a:r>
            <a:r>
              <a:rPr lang="en-US" sz="1800" dirty="0" err="1" smtClean="0"/>
              <a:t>amplificación</a:t>
            </a:r>
            <a:endParaRPr lang="en-US" sz="1800" dirty="0"/>
          </a:p>
        </p:txBody>
      </p:sp>
      <p:pic>
        <p:nvPicPr>
          <p:cNvPr id="10" name="Picture 9" descr="Hombre utilizando un programa de computador de amplificació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6138" r="14415" b="6345"/>
          <a:stretch/>
        </p:blipFill>
        <p:spPr>
          <a:xfrm>
            <a:off x="4851654" y="1911096"/>
            <a:ext cx="3517900" cy="269875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5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a lupa de aumento. 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t="7112" r="18271" b="7556"/>
          <a:stretch/>
        </p:blipFill>
        <p:spPr>
          <a:xfrm>
            <a:off x="826008" y="1911096"/>
            <a:ext cx="3498850" cy="27051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Otros aparatos</a:t>
            </a:r>
            <a:endParaRPr lang="es-E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05C3C-41CA-4F05-990F-BE238D487AAC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23493" y="4782312"/>
            <a:ext cx="3502328" cy="98188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err="1"/>
              <a:t>Lupa</a:t>
            </a:r>
            <a:r>
              <a:rPr lang="en-US" sz="1800" dirty="0"/>
              <a:t> de </a:t>
            </a:r>
            <a:r>
              <a:rPr lang="en-US" sz="1800" dirty="0" err="1" smtClean="0"/>
              <a:t>aumento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831822" y="4782312"/>
            <a:ext cx="3522170" cy="813221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err="1"/>
              <a:t>Identificador</a:t>
            </a:r>
            <a:r>
              <a:rPr lang="en-US" sz="1800" dirty="0"/>
              <a:t> de </a:t>
            </a:r>
            <a:r>
              <a:rPr lang="en-US" sz="1800" dirty="0" err="1"/>
              <a:t>colores</a:t>
            </a:r>
            <a:endParaRPr lang="en-US" sz="1800" dirty="0"/>
          </a:p>
          <a:p>
            <a:pPr marL="0" indent="0" algn="ctr">
              <a:lnSpc>
                <a:spcPct val="50000"/>
              </a:lnSpc>
              <a:buNone/>
            </a:pPr>
            <a:r>
              <a:rPr lang="en-US" sz="1800" dirty="0"/>
              <a:t> con </a:t>
            </a:r>
            <a:r>
              <a:rPr lang="en-US" sz="1800" dirty="0" smtClean="0"/>
              <a:t>audio</a:t>
            </a:r>
            <a:endParaRPr lang="en-US" sz="1800" dirty="0"/>
          </a:p>
        </p:txBody>
      </p:sp>
      <p:pic>
        <p:nvPicPr>
          <p:cNvPr id="12" name="Picture 4" descr="Un identificador de colores con audio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5843" r="19100" b="15249"/>
          <a:stretch/>
        </p:blipFill>
        <p:spPr bwMode="auto">
          <a:xfrm>
            <a:off x="4830925" y="1905173"/>
            <a:ext cx="3526183" cy="271456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056254" y="1815504"/>
            <a:ext cx="1596370" cy="995456"/>
          </a:xfrm>
          <a:prstGeom prst="wedgeEllipseCallou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37583" y="2097033"/>
            <a:ext cx="143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smtClean="0">
                <a:solidFill>
                  <a:schemeClr val="bg1"/>
                </a:solidFill>
              </a:rPr>
              <a:t>morado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Objetivos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noProof="0" dirty="0" smtClean="0"/>
              <a:t>Después de esta presentación, podrán:</a:t>
            </a:r>
          </a:p>
          <a:p>
            <a:r>
              <a:rPr lang="es-ES" dirty="0" smtClean="0"/>
              <a:t>Decir qué es la baja visión.</a:t>
            </a:r>
            <a:endParaRPr lang="es-ES" noProof="0" dirty="0" smtClean="0"/>
          </a:p>
          <a:p>
            <a:r>
              <a:rPr lang="es-ES" dirty="0" smtClean="0"/>
              <a:t>Reconocer las señales de la pérdida de la visión.</a:t>
            </a:r>
          </a:p>
          <a:p>
            <a:r>
              <a:rPr lang="es-ES" dirty="0" smtClean="0"/>
              <a:t>Describir los beneficios de la rehabilitación visual.</a:t>
            </a:r>
          </a:p>
          <a:p>
            <a:r>
              <a:rPr lang="es-ES" dirty="0" smtClean="0"/>
              <a:t>Aprender cómo y dónde pueden buscar ayuda.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758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¿Dónde puede obtener servicios?</a:t>
            </a:r>
            <a:endParaRPr lang="es-ES" altLang="en-US" noProof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Oficinas de oftalmología u optometría especializadas en baja visión. </a:t>
            </a:r>
          </a:p>
          <a:p>
            <a:r>
              <a:rPr lang="es-ES" altLang="en-US" dirty="0" smtClean="0"/>
              <a:t>Clínicas especializadas de los hospitales.</a:t>
            </a:r>
          </a:p>
          <a:p>
            <a:r>
              <a:rPr lang="es-ES" altLang="en-US" dirty="0" smtClean="0"/>
              <a:t>Agencias estatales y organizaciones sin fines de lucro o privadas con servicios de rehabilitación visual. </a:t>
            </a:r>
          </a:p>
          <a:p>
            <a:r>
              <a:rPr lang="es-ES" altLang="en-US" dirty="0" smtClean="0"/>
              <a:t>Centros que ayudan aprender a llevar una vida independiente.</a:t>
            </a:r>
            <a:endParaRPr lang="es-ES" alt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¿Cómo encontrar </a:t>
            </a:r>
            <a:br>
              <a:rPr lang="es-ES" altLang="en-US" dirty="0" smtClean="0"/>
            </a:br>
            <a:r>
              <a:rPr lang="es-ES" altLang="en-US" dirty="0" smtClean="0"/>
              <a:t>un especialista?</a:t>
            </a:r>
            <a:endParaRPr lang="es-ES" altLang="en-US" noProof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Pregunte a su oculista sobre los recursos locales.</a:t>
            </a:r>
          </a:p>
          <a:p>
            <a:r>
              <a:rPr lang="es-ES" altLang="en-US" dirty="0" smtClean="0"/>
              <a:t>Visite: </a:t>
            </a:r>
            <a:r>
              <a:rPr lang="es-ES" altLang="en-US" dirty="0" err="1" smtClean="0"/>
              <a:t>www.nei.nih.gov</a:t>
            </a:r>
            <a:r>
              <a:rPr lang="es-ES" altLang="en-US" dirty="0" smtClean="0"/>
              <a:t>/</a:t>
            </a:r>
            <a:r>
              <a:rPr lang="es-ES" altLang="en-US" dirty="0" err="1" smtClean="0"/>
              <a:t>lowvision</a:t>
            </a:r>
            <a:r>
              <a:rPr lang="es-ES" altLang="en-US" dirty="0" smtClean="0"/>
              <a:t>/</a:t>
            </a:r>
            <a:r>
              <a:rPr lang="es-ES" altLang="en-US" dirty="0" err="1" smtClean="0"/>
              <a:t>espanol</a:t>
            </a:r>
            <a:endParaRPr lang="es-ES" altLang="en-US" noProof="0" dirty="0" smtClean="0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2044700" y="2971800"/>
            <a:ext cx="5397500" cy="419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Sea el mejor aliado</a:t>
            </a:r>
            <a:br>
              <a:rPr lang="es-ES" altLang="en-US" dirty="0" smtClean="0"/>
            </a:br>
            <a:r>
              <a:rPr lang="es-ES" altLang="en-US" dirty="0" smtClean="0"/>
              <a:t>en el cuidado de su salud</a:t>
            </a:r>
            <a:endParaRPr lang="es-ES" altLang="en-US" noProof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Investigue y aprenda todo lo que pueda.</a:t>
            </a:r>
          </a:p>
          <a:p>
            <a:r>
              <a:rPr lang="es-ES" altLang="en-US" dirty="0" smtClean="0"/>
              <a:t>Haga preguntas sobre la rehabilitación visual. </a:t>
            </a:r>
          </a:p>
          <a:p>
            <a:r>
              <a:rPr lang="es-ES" altLang="en-US" dirty="0" smtClean="0"/>
              <a:t>Pida que lo refieran a los servicios que usted necesita.</a:t>
            </a:r>
          </a:p>
          <a:p>
            <a:r>
              <a:rPr lang="es-ES" altLang="en-US" dirty="0" smtClean="0"/>
              <a:t>Pregunte dónde puede obtener más información.</a:t>
            </a:r>
            <a:endParaRPr lang="es-ES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893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Sea el mejor aliado</a:t>
            </a:r>
            <a:br>
              <a:rPr lang="es-ES" altLang="en-US" dirty="0" smtClean="0"/>
            </a:br>
            <a:r>
              <a:rPr lang="es-ES" altLang="en-US" dirty="0" smtClean="0"/>
              <a:t>en el cuidado de su salud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Infórmese sobre programas, aparatos y tecnología para la baja visión.</a:t>
            </a:r>
          </a:p>
          <a:p>
            <a:r>
              <a:rPr lang="es-ES" altLang="en-US" dirty="0" smtClean="0"/>
              <a:t>Obtenga el apoyo de su familia y amigos.</a:t>
            </a:r>
          </a:p>
          <a:p>
            <a:r>
              <a:rPr lang="es-ES" altLang="en-US" dirty="0" smtClean="0"/>
              <a:t>Establezca una buena comunicación con su oculista y con el especialista en baja visión.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8114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Consejos para tener una buena</a:t>
            </a:r>
            <a:br>
              <a:rPr lang="es-ES" altLang="en-US" dirty="0" smtClean="0"/>
            </a:br>
            <a:r>
              <a:rPr lang="es-ES" altLang="en-US" dirty="0" smtClean="0"/>
              <a:t>consulta con su oculista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Haga las preguntas necesarias.</a:t>
            </a:r>
          </a:p>
          <a:p>
            <a:r>
              <a:rPr lang="es-ES" altLang="en-US" dirty="0" smtClean="0"/>
              <a:t>Tome notas.</a:t>
            </a:r>
          </a:p>
          <a:p>
            <a:r>
              <a:rPr lang="es-ES" altLang="en-US" dirty="0" smtClean="0"/>
              <a:t>Pida las instrucciones </a:t>
            </a:r>
            <a:br>
              <a:rPr lang="es-ES" altLang="en-US" dirty="0" smtClean="0"/>
            </a:br>
            <a:r>
              <a:rPr lang="es-ES" altLang="en-US" dirty="0" smtClean="0"/>
              <a:t>por escrito.</a:t>
            </a:r>
          </a:p>
          <a:p>
            <a:r>
              <a:rPr lang="es-ES" altLang="en-US" dirty="0" smtClean="0"/>
              <a:t>Pregunte si tienen </a:t>
            </a:r>
            <a:br>
              <a:rPr lang="es-ES" altLang="en-US" dirty="0" smtClean="0"/>
            </a:br>
            <a:r>
              <a:rPr lang="es-ES" altLang="en-US" dirty="0" smtClean="0"/>
              <a:t>material impreso.</a:t>
            </a:r>
          </a:p>
          <a:p>
            <a:r>
              <a:rPr lang="es-ES" altLang="en-US" dirty="0" smtClean="0"/>
              <a:t>Hable con otros </a:t>
            </a:r>
            <a:br>
              <a:rPr lang="es-ES" altLang="en-US" dirty="0" smtClean="0"/>
            </a:br>
            <a:r>
              <a:rPr lang="es-ES" altLang="en-US" dirty="0" smtClean="0"/>
              <a:t>profesionales de la salud.</a:t>
            </a:r>
            <a:endParaRPr lang="es-ES" altLang="en-US" dirty="0"/>
          </a:p>
        </p:txBody>
      </p:sp>
      <p:pic>
        <p:nvPicPr>
          <p:cNvPr id="5" name="Picture 4" descr="Una oculista hablando con su paciente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19" y="2356236"/>
            <a:ext cx="3657600" cy="243780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81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Preguntas para hacerle</a:t>
            </a:r>
            <a:br>
              <a:rPr lang="es-ES" altLang="en-US" dirty="0" smtClean="0"/>
            </a:br>
            <a:r>
              <a:rPr lang="es-ES" altLang="en-US" dirty="0" smtClean="0"/>
              <a:t>a su oculista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¿Qué cambios puedo esperar en mi visión? </a:t>
            </a:r>
          </a:p>
          <a:p>
            <a:r>
              <a:rPr lang="es-ES" altLang="en-US" dirty="0" smtClean="0"/>
              <a:t>¿Mejorará mi visión con el uso de anteojos regulares? </a:t>
            </a:r>
          </a:p>
          <a:p>
            <a:r>
              <a:rPr lang="es-ES" altLang="en-US" dirty="0" smtClean="0"/>
              <a:t>Si no es posible corregir mi visión, ¿Puede dirigirme </a:t>
            </a:r>
            <a:br>
              <a:rPr lang="es-ES" altLang="en-US" dirty="0" smtClean="0"/>
            </a:br>
            <a:r>
              <a:rPr lang="es-ES" altLang="en-US" dirty="0" smtClean="0"/>
              <a:t>a un especialista en baja visión?</a:t>
            </a:r>
          </a:p>
          <a:p>
            <a:r>
              <a:rPr lang="es-ES" altLang="en-US" dirty="0" smtClean="0"/>
              <a:t>¿Dónde puedo hacerme una evaluación de </a:t>
            </a:r>
            <a:br>
              <a:rPr lang="es-ES" altLang="en-US" dirty="0" smtClean="0"/>
            </a:br>
            <a:r>
              <a:rPr lang="es-ES" altLang="en-US" dirty="0" smtClean="0"/>
              <a:t>baja visión?</a:t>
            </a:r>
          </a:p>
          <a:p>
            <a:r>
              <a:rPr lang="es-ES" altLang="en-US" dirty="0" smtClean="0"/>
              <a:t>¿Dónde puedo obtener servicios de </a:t>
            </a:r>
            <a:br>
              <a:rPr lang="es-ES" altLang="en-US" dirty="0" smtClean="0"/>
            </a:br>
            <a:r>
              <a:rPr lang="es-ES" altLang="en-US" dirty="0" smtClean="0"/>
              <a:t>rehabilitación visual?</a:t>
            </a:r>
          </a:p>
        </p:txBody>
      </p:sp>
    </p:spTree>
    <p:extLst>
      <p:ext uri="{BB962C8B-B14F-4D97-AF65-F5344CB8AC3E}">
        <p14:creationId xmlns:p14="http://schemas.microsoft.com/office/powerpoint/2010/main" val="23322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Preguntas para hacerle </a:t>
            </a:r>
            <a:br>
              <a:rPr lang="es-ES" altLang="en-US" dirty="0" smtClean="0"/>
            </a:br>
            <a:r>
              <a:rPr lang="es-ES" altLang="en-US" dirty="0" smtClean="0"/>
              <a:t>al especialista en baja visión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¿Cómo puedo continuar mis actividades diarias?</a:t>
            </a:r>
          </a:p>
          <a:p>
            <a:r>
              <a:rPr lang="es-ES" altLang="en-US" dirty="0" smtClean="0"/>
              <a:t>¿Existen recursos que puedan ayudarme en </a:t>
            </a:r>
            <a:br>
              <a:rPr lang="es-ES" altLang="en-US" dirty="0" smtClean="0"/>
            </a:br>
            <a:r>
              <a:rPr lang="es-ES" altLang="en-US" dirty="0" smtClean="0"/>
              <a:t>mi trabajo?</a:t>
            </a:r>
          </a:p>
          <a:p>
            <a:r>
              <a:rPr lang="es-ES" altLang="en-US" dirty="0" smtClean="0"/>
              <a:t>¿Existen aparatos que me ayuden a hacer las tareas diarias en casa?</a:t>
            </a:r>
          </a:p>
          <a:p>
            <a:r>
              <a:rPr lang="es-ES" altLang="en-US" dirty="0" smtClean="0"/>
              <a:t>¿Qué capacitación y servicios hay disponibles para ayudarme a vivir mejor y de manera más segura?</a:t>
            </a:r>
          </a:p>
          <a:p>
            <a:r>
              <a:rPr lang="es-ES" altLang="en-US" dirty="0" smtClean="0"/>
              <a:t>¿Dónde puedo encontrar apoyo para afrontar la pérdida de la visión?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3056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Tome control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Hoy en día, las personas tienen </a:t>
            </a:r>
            <a:br>
              <a:rPr lang="es-ES" altLang="en-US" dirty="0" smtClean="0"/>
            </a:br>
            <a:r>
              <a:rPr lang="es-ES" altLang="en-US" dirty="0" smtClean="0"/>
              <a:t>mayor participación en el </a:t>
            </a:r>
            <a:br>
              <a:rPr lang="es-ES" altLang="en-US" dirty="0" smtClean="0"/>
            </a:br>
            <a:r>
              <a:rPr lang="es-ES" altLang="en-US" dirty="0" smtClean="0"/>
              <a:t>cuidado de su salud.</a:t>
            </a:r>
          </a:p>
          <a:p>
            <a:r>
              <a:rPr lang="es-ES" altLang="en-US" dirty="0" smtClean="0"/>
              <a:t>Usted puede participar activamente </a:t>
            </a:r>
            <a:br>
              <a:rPr lang="es-ES" altLang="en-US" dirty="0" smtClean="0"/>
            </a:br>
            <a:r>
              <a:rPr lang="es-ES" altLang="en-US" dirty="0" smtClean="0"/>
              <a:t>en el cuidado de sus ojos.</a:t>
            </a:r>
          </a:p>
          <a:p>
            <a:r>
              <a:rPr lang="es-ES" altLang="en-US" dirty="0" smtClean="0"/>
              <a:t>¡Pida la información </a:t>
            </a:r>
            <a:br>
              <a:rPr lang="es-ES" altLang="en-US" dirty="0" smtClean="0"/>
            </a:br>
            <a:r>
              <a:rPr lang="es-ES" altLang="en-US" dirty="0" smtClean="0"/>
              <a:t>que necesita!</a:t>
            </a:r>
            <a:endParaRPr lang="es-ES" altLang="en-US" dirty="0"/>
          </a:p>
        </p:txBody>
      </p:sp>
      <p:pic>
        <p:nvPicPr>
          <p:cNvPr id="5" name="Picture 4" descr="Dos mujeres sonriendo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66" y="1804103"/>
            <a:ext cx="2251966" cy="248711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Picture 5" descr="Padre e hija abrazados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69" y="4006501"/>
            <a:ext cx="2205715" cy="147658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293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¿Qué aprendimos hoy?</a:t>
            </a:r>
            <a:endParaRPr lang="es-E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La pérdida de la visión no es parte normal del envejecimiento.</a:t>
            </a:r>
          </a:p>
          <a:p>
            <a:r>
              <a:rPr lang="es-ES" altLang="en-US" dirty="0" smtClean="0"/>
              <a:t>La baja visión es una condición que no se puede corregir.</a:t>
            </a:r>
          </a:p>
          <a:p>
            <a:r>
              <a:rPr lang="es-ES" altLang="en-US" dirty="0" smtClean="0"/>
              <a:t>Las personas con baja visión pueden aprovechar al máximo la visión que les queda.</a:t>
            </a:r>
          </a:p>
          <a:p>
            <a:r>
              <a:rPr lang="es-ES" altLang="en-US" dirty="0" smtClean="0"/>
              <a:t>Los servicios de rehabilitación visual pueden ayudar a llevar una vida independiente.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12011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8867" y="2281328"/>
            <a:ext cx="7814734" cy="1143000"/>
          </a:xfrm>
        </p:spPr>
        <p:txBody>
          <a:bodyPr/>
          <a:lstStyle/>
          <a:p>
            <a:r>
              <a:rPr lang="es-ES" altLang="en-US" sz="6600" b="1" dirty="0">
                <a:solidFill>
                  <a:srgbClr val="2B67B0"/>
                </a:solidFill>
              </a:rPr>
              <a:t>¿Preguntas</a:t>
            </a:r>
            <a:r>
              <a:rPr lang="es-ES" altLang="en-US" sz="6600" b="1" dirty="0" smtClean="0">
                <a:solidFill>
                  <a:srgbClr val="2B67B0"/>
                </a:solidFill>
              </a:rPr>
              <a:t>?</a:t>
            </a:r>
            <a:endParaRPr lang="en-US" sz="6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29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La visión puede cambiar a medida que envejecemos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La pérdida de la visión no es parte </a:t>
            </a:r>
            <a:br>
              <a:rPr lang="es-ES" altLang="en-US" dirty="0" smtClean="0"/>
            </a:br>
            <a:r>
              <a:rPr lang="es-ES" altLang="en-US" dirty="0" smtClean="0"/>
              <a:t>normal del envejecimiento.</a:t>
            </a:r>
          </a:p>
          <a:p>
            <a:r>
              <a:rPr lang="es-ES" altLang="en-US" dirty="0" smtClean="0"/>
              <a:t>La ceguera tampoco </a:t>
            </a:r>
            <a:br>
              <a:rPr lang="es-ES" altLang="en-US" dirty="0" smtClean="0"/>
            </a:br>
            <a:r>
              <a:rPr lang="es-ES" altLang="en-US" dirty="0" smtClean="0"/>
              <a:t>es parte normal del </a:t>
            </a:r>
            <a:br>
              <a:rPr lang="es-ES" altLang="en-US" dirty="0" smtClean="0"/>
            </a:br>
            <a:r>
              <a:rPr lang="es-ES" altLang="en-US" dirty="0" smtClean="0"/>
              <a:t>envejecimiento. </a:t>
            </a:r>
            <a:endParaRPr lang="es-ES" altLang="en-US" noProof="0" dirty="0" smtClean="0"/>
          </a:p>
        </p:txBody>
      </p:sp>
      <p:pic>
        <p:nvPicPr>
          <p:cNvPr id="4" name="Picture 3" descr="Hombre mayor trabajando con vidrio de colores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48"/>
          <a:stretch/>
        </p:blipFill>
        <p:spPr>
          <a:xfrm>
            <a:off x="6159335" y="1782349"/>
            <a:ext cx="2018286" cy="24364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 descr="Mujer mayor sonriendo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17" y="3850328"/>
            <a:ext cx="2109112" cy="1465501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68740" y="329670"/>
            <a:ext cx="7814734" cy="1143000"/>
          </a:xfrm>
        </p:spPr>
        <p:txBody>
          <a:bodyPr/>
          <a:lstStyle/>
          <a:p>
            <a:r>
              <a:rPr lang="es-ES" altLang="en-US" noProof="0" dirty="0" smtClean="0"/>
              <a:t>Dónde obtener más información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73251" y="2234654"/>
            <a:ext cx="7806794" cy="3471333"/>
          </a:xfrm>
        </p:spPr>
        <p:txBody>
          <a:bodyPr/>
          <a:lstStyle/>
          <a:p>
            <a:pPr marL="0" indent="0" algn="ctr">
              <a:buNone/>
            </a:pPr>
            <a:r>
              <a:rPr lang="es-ES" altLang="en-US" dirty="0"/>
              <a:t>Visite al Instituto Nacional del Ojo (NEI</a:t>
            </a:r>
            <a:r>
              <a:rPr lang="es-ES" altLang="en-US" dirty="0" smtClean="0"/>
              <a:t>)</a:t>
            </a:r>
          </a:p>
          <a:p>
            <a:pPr marL="0" indent="0" algn="ctr">
              <a:buNone/>
            </a:pPr>
            <a:r>
              <a:rPr lang="es-ES" altLang="en-US" dirty="0" smtClean="0"/>
              <a:t> </a:t>
            </a:r>
            <a:r>
              <a:rPr lang="es-ES" altLang="en-US" dirty="0" smtClean="0">
                <a:solidFill>
                  <a:srgbClr val="3366FF"/>
                </a:solidFill>
              </a:rPr>
              <a:t>www.nei.nih.gov/lowvision/espanol</a:t>
            </a:r>
          </a:p>
          <a:p>
            <a:pPr marL="0" indent="0" algn="ctr">
              <a:buNone/>
            </a:pPr>
            <a:endParaRPr lang="es-ES_tradnl" altLang="en-US" dirty="0" smtClean="0"/>
          </a:p>
          <a:p>
            <a:pPr marL="0" indent="0" algn="ctr">
              <a:buNone/>
            </a:pPr>
            <a:endParaRPr lang="es-ES_tradnl" altLang="en-US" dirty="0" smtClean="0"/>
          </a:p>
          <a:p>
            <a:pPr marL="342900" indent="-342900" algn="ctr">
              <a:buFontTx/>
              <a:buChar char="•"/>
            </a:pPr>
            <a:r>
              <a:rPr lang="es-ES_tradnl" altLang="en-US" dirty="0"/>
              <a:t>L</a:t>
            </a:r>
            <a:r>
              <a:rPr lang="es-ES_tradnl" altLang="en-US" dirty="0" smtClean="0"/>
              <a:t>lame </a:t>
            </a:r>
            <a:r>
              <a:rPr lang="es-ES_tradnl" altLang="en-US" dirty="0"/>
              <a:t>al</a:t>
            </a:r>
            <a:r>
              <a:rPr lang="es-ES_tradnl" altLang="en-US" dirty="0" smtClean="0"/>
              <a:t>: 301–496–5248</a:t>
            </a:r>
            <a:endParaRPr lang="es-ES_tradnl" altLang="en-US" dirty="0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1892300" y="2616200"/>
            <a:ext cx="5397500" cy="419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Ícono de auricular del teléfono.&#10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34" y="3573662"/>
            <a:ext cx="1018094" cy="1096894"/>
          </a:xfrm>
          <a:prstGeom prst="rect">
            <a:avLst/>
          </a:prstGeom>
        </p:spPr>
      </p:pic>
      <p:pic>
        <p:nvPicPr>
          <p:cNvPr id="7" name="Picture 6" descr="Ícono de pantalla de computador.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17" y="1466705"/>
            <a:ext cx="1018094" cy="991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¿Cuáles son los cambios normales?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3942" y="1663699"/>
            <a:ext cx="7923394" cy="3471333"/>
          </a:xfrm>
        </p:spPr>
        <p:txBody>
          <a:bodyPr/>
          <a:lstStyle/>
          <a:p>
            <a:r>
              <a:rPr lang="es-ES" altLang="en-US" dirty="0" smtClean="0"/>
              <a:t>Tener dificultad para enfocar en los objetos que están más cerca.</a:t>
            </a:r>
          </a:p>
          <a:p>
            <a:r>
              <a:rPr lang="es-ES" altLang="en-US" dirty="0" smtClean="0"/>
              <a:t>Confundir algunos colores. </a:t>
            </a:r>
          </a:p>
          <a:p>
            <a:r>
              <a:rPr lang="es-ES" altLang="en-US" dirty="0" smtClean="0"/>
              <a:t>Notar una menor habilidad para distinguir el contraste.</a:t>
            </a:r>
          </a:p>
          <a:p>
            <a:r>
              <a:rPr lang="es-ES" altLang="en-US" dirty="0" smtClean="0"/>
              <a:t>Requerir más luz para ver bien. </a:t>
            </a:r>
          </a:p>
          <a:p>
            <a:r>
              <a:rPr lang="es-ES" altLang="en-US" dirty="0" smtClean="0"/>
              <a:t>Necesitar más tiempo para ajustarse a cambios </a:t>
            </a:r>
            <a:br>
              <a:rPr lang="es-ES" altLang="en-US" dirty="0" smtClean="0"/>
            </a:br>
            <a:r>
              <a:rPr lang="es-ES" altLang="en-US" dirty="0" smtClean="0"/>
              <a:t>de iluminación. </a:t>
            </a:r>
            <a:endParaRPr lang="es-ES" alt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¿Qué es la baja visión?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Una condición de los ojos que </a:t>
            </a:r>
            <a:br>
              <a:rPr lang="es-ES" altLang="en-US" dirty="0" smtClean="0"/>
            </a:br>
            <a:r>
              <a:rPr lang="es-ES" altLang="en-US" dirty="0" smtClean="0"/>
              <a:t>no se puede corregir con: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Anteojos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Lentes de contacto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Medicinas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Cirugía</a:t>
            </a:r>
          </a:p>
          <a:p>
            <a:r>
              <a:rPr lang="es-ES" altLang="en-US" dirty="0" smtClean="0"/>
              <a:t>Puede hacer difícil realizar </a:t>
            </a:r>
            <a:br>
              <a:rPr lang="es-ES" altLang="en-US" dirty="0" smtClean="0"/>
            </a:br>
            <a:r>
              <a:rPr lang="es-ES" altLang="en-US" dirty="0" smtClean="0"/>
              <a:t>las actividades diarias. </a:t>
            </a:r>
            <a:endParaRPr lang="es-ES" altLang="en-US" noProof="0" dirty="0" smtClean="0"/>
          </a:p>
        </p:txBody>
      </p:sp>
      <p:pic>
        <p:nvPicPr>
          <p:cNvPr id="3" name="Picture 2" descr="Lentes de lectura sobre un texto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21" y="2354615"/>
            <a:ext cx="3457280" cy="246619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¿Cuáles son las causas de </a:t>
            </a:r>
            <a:br>
              <a:rPr lang="es-ES" dirty="0" smtClean="0"/>
            </a:br>
            <a:r>
              <a:rPr lang="es-ES" dirty="0" smtClean="0"/>
              <a:t>la baja visión?</a:t>
            </a:r>
            <a:endParaRPr lang="es-ES" altLang="en-US" noProof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En algunos casos se debe a: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Lesiones en los ojos 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Defectos de nacimiento</a:t>
            </a:r>
          </a:p>
          <a:p>
            <a:r>
              <a:rPr lang="es-ES" altLang="en-US" dirty="0" smtClean="0"/>
              <a:t>La mayoría de las personas desarrolla la baja visión debido a: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Degeneración macular relacionada con la edad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Retinopatía diabética 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Glaucoma</a:t>
            </a:r>
          </a:p>
          <a:p>
            <a:pPr lvl="1">
              <a:lnSpc>
                <a:spcPct val="80000"/>
              </a:lnSpc>
            </a:pPr>
            <a:r>
              <a:rPr lang="es-ES" altLang="en-US" dirty="0" smtClean="0"/>
              <a:t>Catarata</a:t>
            </a:r>
            <a:endParaRPr lang="es-ES" alt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Aún con anteojos o lentes de contacto, le </a:t>
            </a:r>
            <a:br>
              <a:rPr lang="es-ES" altLang="en-US" dirty="0" smtClean="0"/>
            </a:br>
            <a:r>
              <a:rPr lang="es-ES" altLang="en-US" dirty="0" smtClean="0"/>
              <a:t>es difícil:</a:t>
            </a:r>
          </a:p>
          <a:p>
            <a:pPr lvl="1"/>
            <a:r>
              <a:rPr lang="es-ES" altLang="en-US" dirty="0" smtClean="0"/>
              <a:t>Reconocer caras conocidas</a:t>
            </a:r>
          </a:p>
          <a:p>
            <a:pPr lvl="1"/>
            <a:r>
              <a:rPr lang="es-ES" altLang="en-US" dirty="0" smtClean="0"/>
              <a:t>Leer</a:t>
            </a:r>
          </a:p>
          <a:p>
            <a:pPr lvl="1"/>
            <a:r>
              <a:rPr lang="es-ES" altLang="en-US" dirty="0" smtClean="0"/>
              <a:t>Cocinar</a:t>
            </a:r>
          </a:p>
          <a:p>
            <a:pPr lvl="1"/>
            <a:r>
              <a:rPr lang="es-ES" altLang="en-US" dirty="0" smtClean="0"/>
              <a:t>Seleccionar y coordinar los colores de su ropa</a:t>
            </a:r>
          </a:p>
          <a:p>
            <a:pPr lvl="1"/>
            <a:r>
              <a:rPr lang="es-ES" altLang="en-US" dirty="0" smtClean="0"/>
              <a:t>Leer las señales de tránsito</a:t>
            </a:r>
          </a:p>
          <a:p>
            <a:pPr lvl="1"/>
            <a:r>
              <a:rPr lang="es-ES" altLang="en-US" dirty="0" smtClean="0"/>
              <a:t>Leer los letreros de las tiendas y las etiquetas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/>
              <a:t>Cuáles</a:t>
            </a:r>
            <a:r>
              <a:rPr lang="en-US" dirty="0"/>
              <a:t> 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señales</a:t>
            </a:r>
            <a:r>
              <a:rPr lang="en-US" dirty="0"/>
              <a:t> 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/>
              <a:t>baja</a:t>
            </a:r>
            <a:r>
              <a:rPr lang="en-US" dirty="0"/>
              <a:t> </a:t>
            </a:r>
            <a:r>
              <a:rPr lang="en-US" dirty="0" err="1"/>
              <a:t>visión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68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puede hacer si nota cambios en su visión?</a:t>
            </a:r>
            <a:endParaRPr lang="es-ES" altLang="en-US" noProof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 smtClean="0"/>
              <a:t>Hacerse un examen completo de los ojos con dilatación de las pupilas regularmente.</a:t>
            </a:r>
          </a:p>
          <a:p>
            <a:r>
              <a:rPr lang="es-ES" altLang="en-US" dirty="0" smtClean="0"/>
              <a:t>Incluir este examen en su rutina de cuidado médico.</a:t>
            </a:r>
          </a:p>
        </p:txBody>
      </p:sp>
    </p:spTree>
    <p:extLst>
      <p:ext uri="{BB962C8B-B14F-4D97-AF65-F5344CB8AC3E}">
        <p14:creationId xmlns:p14="http://schemas.microsoft.com/office/powerpoint/2010/main" val="249501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¿Cuándo debe hacerse</a:t>
            </a:r>
            <a:br>
              <a:rPr lang="es-ES" dirty="0" smtClean="0"/>
            </a:br>
            <a:r>
              <a:rPr lang="es-ES" dirty="0" smtClean="0"/>
              <a:t>un examen de los ojos?</a:t>
            </a:r>
            <a:endParaRPr lang="es-ES" altLang="en-US" noProof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9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1"/>
          </p:nvPr>
        </p:nvSpPr>
        <p:spPr>
          <a:xfrm>
            <a:off x="723899" y="1670036"/>
            <a:ext cx="7719387" cy="1832130"/>
          </a:xfrm>
        </p:spPr>
        <p:txBody>
          <a:bodyPr/>
          <a:lstStyle/>
          <a:p>
            <a:r>
              <a:rPr lang="es-ES" altLang="en-US" dirty="0" smtClean="0"/>
              <a:t>Si nota cambios en la visión.</a:t>
            </a:r>
          </a:p>
          <a:p>
            <a:r>
              <a:rPr lang="es-ES" altLang="en-US" dirty="0" smtClean="0"/>
              <a:t>Si tiene una enfermedad del ojo.</a:t>
            </a:r>
          </a:p>
          <a:p>
            <a:r>
              <a:rPr lang="es-ES" altLang="en-US" dirty="0" smtClean="0"/>
              <a:t>Si tiene más de 50 años.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375" y="3860154"/>
            <a:ext cx="7807030" cy="120785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041771" y="4100708"/>
            <a:ext cx="6994731" cy="79040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Su </a:t>
            </a:r>
            <a:r>
              <a:rPr lang="en-US" sz="2000" dirty="0" err="1" smtClean="0">
                <a:solidFill>
                  <a:schemeClr val="bg1"/>
                </a:solidFill>
              </a:rPr>
              <a:t>oculista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puede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decirle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s-ES" sz="2000" dirty="0">
                <a:solidFill>
                  <a:schemeClr val="bg1"/>
                </a:solidFill>
              </a:rPr>
              <a:t>con qué frecuencia necesita hacerse un examen de los ojos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C5D9F1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1057FF"/>
      </a:hlink>
      <a:folHlink>
        <a:srgbClr val="7E9B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40478</TotalTime>
  <Words>840</Words>
  <Application>Microsoft Office PowerPoint</Application>
  <PresentationFormat>On-screen Show (4:3)</PresentationFormat>
  <Paragraphs>200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Baja Visión</vt:lpstr>
      <vt:lpstr>Objetivos</vt:lpstr>
      <vt:lpstr>La visión puede cambiar a medida que envejecemos</vt:lpstr>
      <vt:lpstr>¿Cuáles son los cambios normales?</vt:lpstr>
      <vt:lpstr>¿Qué es la baja visión?</vt:lpstr>
      <vt:lpstr>¿Cuáles son las causas de  la baja visión?</vt:lpstr>
      <vt:lpstr>¿Cuáles son las señales de  la baja visión?</vt:lpstr>
      <vt:lpstr>¿Qué puede hacer si nota cambios en su visión?</vt:lpstr>
      <vt:lpstr>¿Cuándo debe hacerse un examen de los ojos?</vt:lpstr>
      <vt:lpstr>¿Cómo sabe si tiene baja visión?</vt:lpstr>
      <vt:lpstr>¿Qué es una evaluación  de baja visión?</vt:lpstr>
      <vt:lpstr>¿Qué es una evaluación  de baja visión?</vt:lpstr>
      <vt:lpstr>¿Qué puede hacer si tiene  baja visión?</vt:lpstr>
      <vt:lpstr>¿Qué es la rehabilitación visual?</vt:lpstr>
      <vt:lpstr>¿Cuáles son los aparatos para la baja visión?</vt:lpstr>
      <vt:lpstr>Anteojos con lentes de alta potencia</vt:lpstr>
      <vt:lpstr>Lentes o lupas de aumento</vt:lpstr>
      <vt:lpstr>Programas especiales para computadoras</vt:lpstr>
      <vt:lpstr>Otros aparatos</vt:lpstr>
      <vt:lpstr>¿Dónde puede obtener servicios?</vt:lpstr>
      <vt:lpstr>¿Cómo encontrar  un especialista?</vt:lpstr>
      <vt:lpstr>Sea el mejor aliado en el cuidado de su salud</vt:lpstr>
      <vt:lpstr>Sea el mejor aliado en el cuidado de su salud</vt:lpstr>
      <vt:lpstr>Consejos para tener una buena consulta con su oculista</vt:lpstr>
      <vt:lpstr>Preguntas para hacerle a su oculista</vt:lpstr>
      <vt:lpstr>Preguntas para hacerle  al especialista en baja visión</vt:lpstr>
      <vt:lpstr>Tome control</vt:lpstr>
      <vt:lpstr>¿Qué aprendimos hoy?</vt:lpstr>
      <vt:lpstr>¿Preguntas?</vt:lpstr>
      <vt:lpstr>Dónde obtener más información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Cómo ver bien durante toda la vida: Baja Visión. Presentación.</dc:title>
  <dc:subject>Vision and Aging Program</dc:subject>
  <dc:creator>National Eye Institute, National Eye Health Education Program (HHS/NIH/NEI/NEHEP)</dc:creator>
  <cp:keywords>Ojos sanos, visión, baja visión, rehabilitación visual, examen de los ojos, dilatación de las pupilas, aparatos de rehabilitación, lentes, lupas, presentación</cp:keywords>
  <dc:description/>
  <cp:lastModifiedBy>Cortes Jones, Luz</cp:lastModifiedBy>
  <cp:revision>901</cp:revision>
  <cp:lastPrinted>2014-04-15T13:12:47Z</cp:lastPrinted>
  <dcterms:created xsi:type="dcterms:W3CDTF">2009-03-20T15:39:43Z</dcterms:created>
  <dcterms:modified xsi:type="dcterms:W3CDTF">2016-09-21T16:33:07Z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gae">
    <vt:lpwstr>Spanish</vt:lpwstr>
  </property>
</Properties>
</file>