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377" r:id="rId2"/>
    <p:sldId id="333" r:id="rId3"/>
    <p:sldId id="327" r:id="rId4"/>
    <p:sldId id="290" r:id="rId5"/>
    <p:sldId id="269" r:id="rId6"/>
    <p:sldId id="289" r:id="rId7"/>
    <p:sldId id="325" r:id="rId8"/>
    <p:sldId id="287" r:id="rId9"/>
    <p:sldId id="260" r:id="rId10"/>
    <p:sldId id="292" r:id="rId11"/>
    <p:sldId id="357" r:id="rId12"/>
    <p:sldId id="337" r:id="rId13"/>
    <p:sldId id="358" r:id="rId14"/>
    <p:sldId id="359" r:id="rId15"/>
    <p:sldId id="376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68" r:id="rId24"/>
    <p:sldId id="369" r:id="rId25"/>
    <p:sldId id="370" r:id="rId26"/>
    <p:sldId id="371" r:id="rId27"/>
    <p:sldId id="372" r:id="rId28"/>
    <p:sldId id="373" r:id="rId29"/>
    <p:sldId id="374" r:id="rId30"/>
    <p:sldId id="375" r:id="rId31"/>
    <p:sldId id="263" r:id="rId32"/>
    <p:sldId id="278" r:id="rId33"/>
    <p:sldId id="344" r:id="rId34"/>
    <p:sldId id="345" r:id="rId35"/>
    <p:sldId id="265" r:id="rId36"/>
    <p:sldId id="346" r:id="rId37"/>
    <p:sldId id="264" r:id="rId3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099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52">
          <p15:clr>
            <a:srgbClr val="A4A3A4"/>
          </p15:clr>
        </p15:guide>
        <p15:guide id="4" orient="horz" pos="1960">
          <p15:clr>
            <a:srgbClr val="A4A3A4"/>
          </p15:clr>
        </p15:guide>
        <p15:guide id="5" pos="45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z Cortes" initials="LAC" lastIdx="4" clrIdx="0"/>
  <p:cmAuthor id="1" name="A" initials="A" lastIdx="11" clrIdx="1"/>
  <p:cmAuthor id="2" name="Marcela Aguilar" initials="MA" lastIdx="20" clrIdx="2"/>
  <p:cmAuthor id="3" name="Cortes Jones, Luz" initials="CJL" lastIdx="11" clrIdx="3">
    <p:extLst/>
  </p:cmAuthor>
  <p:cmAuthor id="4" name="Michael Ziolkowski" initials="" lastIdx="0" clrIdx="4"/>
  <p:cmAuthor id="5" name="Hill, Andrea" initials="HA" lastIdx="38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619E"/>
    <a:srgbClr val="0052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4" autoAdjust="0"/>
    <p:restoredTop sz="86432" autoAdjust="0"/>
  </p:normalViewPr>
  <p:slideViewPr>
    <p:cSldViewPr snapToGrid="0">
      <p:cViewPr varScale="1">
        <p:scale>
          <a:sx n="96" d="100"/>
          <a:sy n="96" d="100"/>
        </p:scale>
        <p:origin x="84" y="210"/>
      </p:cViewPr>
      <p:guideLst>
        <p:guide orient="horz" pos="2099"/>
        <p:guide pos="2880"/>
        <p:guide orient="horz" pos="2152"/>
        <p:guide orient="horz" pos="1960"/>
        <p:guide pos="4592"/>
      </p:guideLst>
    </p:cSldViewPr>
  </p:slideViewPr>
  <p:outlineViewPr>
    <p:cViewPr>
      <p:scale>
        <a:sx n="33" d="100"/>
        <a:sy n="33" d="100"/>
      </p:scale>
      <p:origin x="0" y="358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3060" y="84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pPr>
              <a:defRPr/>
            </a:pPr>
            <a:fld id="{E295F82E-CBD3-42AA-A0DC-882DC6D3ED7A}" type="datetimeFigureOut">
              <a:rPr lang="en-US"/>
              <a:pPr>
                <a:defRPr/>
              </a:pPr>
              <a:t>9/16/2016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926" y="8829676"/>
            <a:ext cx="3036888" cy="465138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pPr>
              <a:defRPr/>
            </a:pPr>
            <a:fld id="{D1C943E8-75B4-4E18-9987-81DD82B339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2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26" y="0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53307C7-6AA9-40BE-AC95-AE2CBE76E04F}" type="datetimeFigureOut">
              <a:rPr lang="en-US"/>
              <a:pPr>
                <a:defRPr/>
              </a:pPr>
              <a:t>9/16/2016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6" tIns="46588" rIns="93176" bIns="46588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6"/>
            <a:ext cx="5607050" cy="4183063"/>
          </a:xfrm>
          <a:prstGeom prst="rect">
            <a:avLst/>
          </a:prstGeom>
        </p:spPr>
        <p:txBody>
          <a:bodyPr vert="horz" lIns="93176" tIns="46588" rIns="93176" bIns="46588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26" y="8829676"/>
            <a:ext cx="3036888" cy="465138"/>
          </a:xfrm>
          <a:prstGeom prst="rect">
            <a:avLst/>
          </a:prstGeom>
        </p:spPr>
        <p:txBody>
          <a:bodyPr vert="horz" lIns="93176" tIns="46588" rIns="93176" bIns="4658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4C378A-D033-4767-BEF9-491DC12909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705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532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20750"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44249B3-040D-4526-9FE2-18703C6D160F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99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500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45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522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19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5132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20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4C378A-D033-4767-BEF9-491DC129097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0438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en-US" dirty="0" smtClean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29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CD27A5C-51FA-4173-82B1-417565B78C7F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582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2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CE8D05-EAFF-499D-95F2-FCB9245740C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30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6975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1CBF3D2-D16C-4CCE-B01A-7803FE86D9A5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31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7814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B92B251-E956-484B-A3D0-D31D3F217C08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32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685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B92B251-E956-484B-A3D0-D31D3F217C08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33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685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z="1100" u="sng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B92B251-E956-484B-A3D0-D31D3F217C08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86854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F4901AA-20A8-4D72-9803-F037F4BAF2D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3772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  <a:buFontTx/>
              <a:buChar char="•"/>
            </a:pPr>
            <a:endParaRPr lang="en-US" alt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F4901AA-20A8-4D72-9803-F037F4BAF2DD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9377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39DD8F9-4989-4A7C-85D6-9B7E938B25D9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356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B8C6F69-BAEA-4792-BB0E-ECCBFF8B48CF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1660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82EA416-E252-459D-B788-B3D9DA245D22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034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F3B26100-2437-497E-B235-6087AA7F58FB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9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077321E9-78CE-4C38-AFEA-5E157878A65C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86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20E56FE-20DA-4AFA-8D2A-BC675D88A311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299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>
              <a:solidFill>
                <a:srgbClr val="000000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BDA9DCB-D596-46D4-A148-7EBFB7B81A1E}" type="slidenum">
              <a:rPr lang="en-US" altLang="en-US" smtClean="0">
                <a:solidFill>
                  <a:srgbClr val="000000"/>
                </a:solidFill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en-US" altLang="en-US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2809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1400" y="3124200"/>
            <a:ext cx="5029200" cy="1470025"/>
          </a:xfrm>
        </p:spPr>
        <p:txBody>
          <a:bodyPr/>
          <a:lstStyle>
            <a:lvl1pPr algn="r">
              <a:lnSpc>
                <a:spcPct val="80000"/>
              </a:lnSpc>
              <a:defRPr sz="50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0" y="457200"/>
            <a:ext cx="4953000" cy="533400"/>
          </a:xfrm>
        </p:spPr>
        <p:txBody>
          <a:bodyPr/>
          <a:lstStyle>
            <a:lvl1pPr marL="0" indent="0" algn="ctr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40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>
            <a:lvl1pPr algn="ctr">
              <a:lnSpc>
                <a:spcPct val="90000"/>
              </a:lnSpc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05C3C-41CA-4F05-990F-BE238D487A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76807" y="1508760"/>
            <a:ext cx="7806794" cy="347133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399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438"/>
            <a:ext cx="7937500" cy="11430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303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12738"/>
            <a:ext cx="79375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723900" y="1511300"/>
            <a:ext cx="3708400" cy="3797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838700" y="1511300"/>
            <a:ext cx="3708400" cy="37973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1705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4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5C903-51F0-4538-9517-015EBB2F9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514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47700" y="320040"/>
            <a:ext cx="7937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2300" y="1508760"/>
            <a:ext cx="7924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4166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 descr="Interior Slide_Module 1.jpg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56"/>
          <a:stretch/>
        </p:blipFill>
        <p:spPr>
          <a:xfrm>
            <a:off x="0" y="5867400"/>
            <a:ext cx="9144000" cy="990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6347" r:id="rId1"/>
    <p:sldLayoutId id="2147486348" r:id="rId2"/>
    <p:sldLayoutId id="2147486358" r:id="rId3"/>
    <p:sldLayoutId id="2147486357" r:id="rId4"/>
    <p:sldLayoutId id="2147486356" r:id="rId5"/>
  </p:sldLayoutIdLst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ts val="0"/>
        </a:spcAft>
        <a:defRPr sz="3600" kern="1200">
          <a:solidFill>
            <a:srgbClr val="B523B4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ts val="0"/>
        </a:spcBef>
        <a:spcAft>
          <a:spcPts val="1200"/>
        </a:spcAft>
        <a:buClr>
          <a:schemeClr val="tx2"/>
        </a:buClr>
        <a:buSzPct val="120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ts val="0"/>
        </a:spcBef>
        <a:spcAft>
          <a:spcPts val="1200"/>
        </a:spcAft>
        <a:buClr>
          <a:schemeClr val="tx2"/>
        </a:buClr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i.nih.gov/health/espano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ei.nih.gov/healthyeyes/spanish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reja de adultos mayores abrazados sonriendo, mujer mayor mirando de frente, mujer mayor sonriendo.&#10;Logo del Departamento de Salud y Servicios Humanos de los Estados Unidos.&#10;Logo del Instituto Nacional del Ojo de los Institutos Nacionales de la Salud.&#10;Logo del Programa Nacional de Educación sobre la Salud del Ojo, un programa de los Institutos Nacionales de la Salud.&#10;" title="Cov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3462338"/>
            <a:ext cx="7937500" cy="1143000"/>
          </a:xfrm>
        </p:spPr>
        <p:txBody>
          <a:bodyPr/>
          <a:lstStyle/>
          <a:p>
            <a:pPr algn="r"/>
            <a:r>
              <a:rPr lang="es-ES" altLang="en-US" sz="3500" dirty="0">
                <a:solidFill>
                  <a:schemeClr val="bg1"/>
                </a:solidFill>
              </a:rPr>
              <a:t>La visión saludable y</a:t>
            </a:r>
            <a:br>
              <a:rPr lang="es-ES" altLang="en-US" sz="3500" dirty="0">
                <a:solidFill>
                  <a:schemeClr val="bg1"/>
                </a:solidFill>
              </a:rPr>
            </a:br>
            <a:r>
              <a:rPr lang="es-ES" altLang="en-US" sz="3500" dirty="0">
                <a:solidFill>
                  <a:schemeClr val="bg1"/>
                </a:solidFill>
              </a:rPr>
              <a:t>las enfermedades y condiciones de</a:t>
            </a:r>
            <a:br>
              <a:rPr lang="es-ES" altLang="en-US" sz="3500" dirty="0">
                <a:solidFill>
                  <a:schemeClr val="bg1"/>
                </a:solidFill>
              </a:rPr>
            </a:br>
            <a:r>
              <a:rPr lang="es-ES" altLang="en-US" sz="3500" dirty="0">
                <a:solidFill>
                  <a:schemeClr val="bg1"/>
                </a:solidFill>
              </a:rPr>
              <a:t>los ojos relacionadas con la edad 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1244600" y="4953000"/>
            <a:ext cx="7327900" cy="495300"/>
          </a:xfrm>
        </p:spPr>
        <p:txBody>
          <a:bodyPr/>
          <a:lstStyle/>
          <a:p>
            <a:pPr marL="0" indent="0" algn="r">
              <a:buNone/>
            </a:pPr>
            <a:r>
              <a:rPr lang="es-ES" altLang="en-US" sz="2000" spc="100" dirty="0">
                <a:solidFill>
                  <a:srgbClr val="FFFFFF"/>
                </a:solidFill>
              </a:rPr>
              <a:t>Kit </a:t>
            </a:r>
            <a:r>
              <a:rPr lang="es-ES" altLang="en-US" sz="2000" i="1" spc="100" dirty="0">
                <a:solidFill>
                  <a:srgbClr val="FFFFFF"/>
                </a:solidFill>
              </a:rPr>
              <a:t>Cómo ver bien durante toda la </a:t>
            </a:r>
            <a:r>
              <a:rPr lang="es-ES" altLang="en-US" sz="2000" i="1" spc="100" dirty="0" smtClean="0">
                <a:solidFill>
                  <a:srgbClr val="FFFFFF"/>
                </a:solidFill>
              </a:rPr>
              <a:t>vida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93684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noProof="0" dirty="0" smtClean="0"/>
              <a:t>Degeneración macular</a:t>
            </a:r>
            <a:br>
              <a:rPr lang="es-ES" altLang="en-US" noProof="0" dirty="0" smtClean="0"/>
            </a:br>
            <a:r>
              <a:rPr lang="es-ES" altLang="en-US" noProof="0" dirty="0" smtClean="0"/>
              <a:t>relacionada con la edad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¿Qué es?</a:t>
            </a:r>
          </a:p>
          <a:p>
            <a:pPr lvl="1"/>
            <a:r>
              <a:rPr lang="es-ES" altLang="en-US" dirty="0"/>
              <a:t>Es una enfermedad de los ojos que puede dañar </a:t>
            </a:r>
            <a:br>
              <a:rPr lang="es-ES" altLang="en-US" dirty="0"/>
            </a:br>
            <a:r>
              <a:rPr lang="es-ES" altLang="en-US" dirty="0"/>
              <a:t>la mácula.</a:t>
            </a:r>
          </a:p>
          <a:p>
            <a:pPr>
              <a:spcAft>
                <a:spcPts val="600"/>
              </a:spcAft>
            </a:pPr>
            <a:r>
              <a:rPr lang="es-ES" altLang="en-US" dirty="0"/>
              <a:t>¿Quiénes tienen mayor riesgo?</a:t>
            </a:r>
          </a:p>
          <a:p>
            <a:pPr lvl="1"/>
            <a:r>
              <a:rPr lang="es-ES" altLang="en-US" dirty="0"/>
              <a:t>Las personas mayores de 60 años</a:t>
            </a:r>
          </a:p>
          <a:p>
            <a:pPr>
              <a:spcAft>
                <a:spcPts val="600"/>
              </a:spcAft>
            </a:pPr>
            <a:r>
              <a:rPr lang="es-ES" altLang="en-US" dirty="0"/>
              <a:t>¿ Cuáles son los factores de riesgo?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ES" altLang="en-US" dirty="0"/>
              <a:t>Fumar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ES" altLang="en-US" dirty="0"/>
              <a:t>Historial familiar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ES" altLang="en-US" dirty="0"/>
              <a:t>Obesidad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s-ES" altLang="en-US" dirty="0" smtClean="0"/>
              <a:t>Raza</a:t>
            </a:r>
            <a:endParaRPr lang="es-E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Degeneración macular</a:t>
            </a:r>
            <a:br>
              <a:rPr lang="es-ES" altLang="en-US" dirty="0"/>
            </a:br>
            <a:r>
              <a:rPr lang="es-ES" altLang="en-US" dirty="0"/>
              <a:t>relacionada con la edad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16000" y="4902200"/>
            <a:ext cx="3416300" cy="45720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600" dirty="0">
                <a:latin typeface="Arial" charset="0"/>
              </a:rPr>
              <a:t>Visión normal</a:t>
            </a:r>
            <a:r>
              <a:rPr lang="es-ES" altLang="en-US" sz="1600" dirty="0" smtClean="0">
                <a:latin typeface="Arial" charset="0"/>
              </a:rPr>
              <a:t>.</a:t>
            </a:r>
            <a:endParaRPr lang="es-ES" altLang="en-US" sz="1600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03800" y="4927600"/>
            <a:ext cx="3543300" cy="116840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600" dirty="0">
                <a:solidFill>
                  <a:srgbClr val="000000"/>
                </a:solidFill>
                <a:latin typeface="Arial" charset="0"/>
              </a:rPr>
              <a:t>Visión con degeneración macular relacionada con la edad en etapa avanzada</a:t>
            </a:r>
            <a:r>
              <a:rPr lang="es-ES" altLang="en-US" sz="1600" dirty="0" smtClean="0">
                <a:solidFill>
                  <a:srgbClr val="000000"/>
                </a:solidFill>
                <a:latin typeface="Arial" charset="0"/>
              </a:rPr>
              <a:t>.</a:t>
            </a:r>
            <a:endParaRPr lang="es-ES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Fotografía simulando la visión normal.&#10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3972" b="1"/>
          <a:stretch/>
        </p:blipFill>
        <p:spPr>
          <a:xfrm>
            <a:off x="1014399" y="1846263"/>
            <a:ext cx="3075001" cy="297732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7" name="Picture 6" descr="Fotografía simulando la visión con degeneración macular relacionada con la edad.&#10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9"/>
          <a:stretch/>
        </p:blipFill>
        <p:spPr>
          <a:xfrm>
            <a:off x="5016497" y="1846263"/>
            <a:ext cx="3073403" cy="298094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594199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>
                <a:solidFill>
                  <a:srgbClr val="B523B4"/>
                </a:solidFill>
              </a:rPr>
              <a:t>Degeneración macular</a:t>
            </a:r>
            <a:br>
              <a:rPr lang="es-ES" altLang="en-US" dirty="0">
                <a:solidFill>
                  <a:srgbClr val="B523B4"/>
                </a:solidFill>
              </a:rPr>
            </a:br>
            <a:r>
              <a:rPr lang="es-ES" altLang="en-US" dirty="0">
                <a:solidFill>
                  <a:srgbClr val="B523B4"/>
                </a:solidFill>
              </a:rPr>
              <a:t>relacionada con la </a:t>
            </a:r>
            <a:r>
              <a:rPr lang="es-ES" altLang="en-US" dirty="0" smtClean="0">
                <a:solidFill>
                  <a:srgbClr val="B523B4"/>
                </a:solidFill>
              </a:rPr>
              <a:t>edad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Síntomas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Visión borrosa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líneas rectas se ven onduladas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Drusas (su oculista es la única persona que puede verlas)</a:t>
            </a:r>
          </a:p>
          <a:p>
            <a:r>
              <a:rPr lang="es-ES" altLang="en-US" dirty="0"/>
              <a:t>Tratamientos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Suplementos minerales o vitaminas especiales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Cirugía láser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Inyecciones en el </a:t>
            </a:r>
            <a:r>
              <a:rPr lang="es-ES" altLang="en-US" dirty="0" smtClean="0"/>
              <a:t>ojo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9400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Enfermedad diabética del ojo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dirty="0"/>
              <a:t>¿Qué es?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Es un grupo de problemas de los ojos que se pueden desarrollar en las personas con diabetes.</a:t>
            </a:r>
          </a:p>
          <a:p>
            <a:pPr>
              <a:lnSpc>
                <a:spcPct val="90000"/>
              </a:lnSpc>
            </a:pPr>
            <a:r>
              <a:rPr lang="es-ES" altLang="en-US" dirty="0"/>
              <a:t>Incluye</a:t>
            </a:r>
            <a:r>
              <a:rPr lang="en-US" altLang="en-US" dirty="0"/>
              <a:t>: </a:t>
            </a:r>
          </a:p>
          <a:p>
            <a:pPr lvl="1">
              <a:lnSpc>
                <a:spcPct val="70000"/>
              </a:lnSpc>
            </a:pPr>
            <a:r>
              <a:rPr lang="en-US" altLang="en-US" dirty="0" err="1"/>
              <a:t>Retinopat</a:t>
            </a:r>
            <a:r>
              <a:rPr lang="es-AR" altLang="en-US" dirty="0"/>
              <a:t>ía diabética </a:t>
            </a:r>
          </a:p>
          <a:p>
            <a:pPr lvl="1">
              <a:lnSpc>
                <a:spcPct val="70000"/>
              </a:lnSpc>
            </a:pPr>
            <a:r>
              <a:rPr lang="es-AR" altLang="en-US" dirty="0"/>
              <a:t>Glaucoma</a:t>
            </a:r>
          </a:p>
          <a:p>
            <a:pPr lvl="1">
              <a:lnSpc>
                <a:spcPct val="70000"/>
              </a:lnSpc>
            </a:pPr>
            <a:r>
              <a:rPr lang="es-AR" altLang="en-US" dirty="0"/>
              <a:t>Catarata</a:t>
            </a:r>
          </a:p>
          <a:p>
            <a:pPr>
              <a:lnSpc>
                <a:spcPct val="90000"/>
              </a:lnSpc>
            </a:pPr>
            <a:r>
              <a:rPr lang="es-ES" altLang="en-US" dirty="0"/>
              <a:t>¿Quiénes tienen mayor riesgo?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Todas las personas con diabetes en especial adultos mayores, afroamericanos, hispanos/latinos e indios americanos/nativos de Alaska.</a:t>
            </a:r>
          </a:p>
        </p:txBody>
      </p:sp>
    </p:spTree>
    <p:extLst>
      <p:ext uri="{BB962C8B-B14F-4D97-AF65-F5344CB8AC3E}">
        <p14:creationId xmlns:p14="http://schemas.microsoft.com/office/powerpoint/2010/main" val="227925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>
                <a:solidFill>
                  <a:schemeClr val="accent6"/>
                </a:solidFill>
              </a:rPr>
              <a:t>Retinopatía diabética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s-ES" altLang="en-US" dirty="0"/>
              <a:t>¿Qué es?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Ocurre cuando la diabetes daña los pequeños vasos sanguíneos en el interior de la retina.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Al dañarse los vasos sanguíneos gotean un líquido que se derrama dentro del ojo produciendo manchas.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Es una de las principales causas de pérdida de la visión y ceguera.</a:t>
            </a:r>
          </a:p>
          <a:p>
            <a:pPr>
              <a:lnSpc>
                <a:spcPct val="90000"/>
              </a:lnSpc>
            </a:pPr>
            <a:r>
              <a:rPr lang="es-ES" altLang="en-US" dirty="0" smtClean="0"/>
              <a:t>¿</a:t>
            </a:r>
            <a:r>
              <a:rPr lang="es-ES" altLang="en-US" dirty="0"/>
              <a:t>Quiénes tienen mayor riesgo? </a:t>
            </a:r>
          </a:p>
          <a:p>
            <a:pPr lvl="1">
              <a:lnSpc>
                <a:spcPct val="90000"/>
              </a:lnSpc>
              <a:buSzPct val="120000"/>
            </a:pPr>
            <a:r>
              <a:rPr lang="en-US" dirty="0" err="1"/>
              <a:t>Todas</a:t>
            </a:r>
            <a:r>
              <a:rPr lang="en-US" dirty="0"/>
              <a:t> </a:t>
            </a:r>
            <a:r>
              <a:rPr lang="en-US" dirty="0" err="1"/>
              <a:t>las</a:t>
            </a:r>
            <a:r>
              <a:rPr lang="en-US" dirty="0"/>
              <a:t> personas con diabetes</a:t>
            </a:r>
            <a:r>
              <a:rPr lang="en-US" altLang="en-US" dirty="0" smtClean="0"/>
              <a:t>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588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>
                <a:solidFill>
                  <a:schemeClr val="accent6"/>
                </a:solidFill>
              </a:rPr>
              <a:t>Retinopatía diabética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16000" y="4902200"/>
            <a:ext cx="3416300" cy="45720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600" dirty="0">
                <a:latin typeface="Arial" charset="0"/>
              </a:rPr>
              <a:t>Visión normal</a:t>
            </a:r>
            <a:r>
              <a:rPr lang="es-ES" altLang="en-US" sz="1600" dirty="0" smtClean="0">
                <a:latin typeface="Arial" charset="0"/>
              </a:rPr>
              <a:t>.</a:t>
            </a:r>
            <a:endParaRPr lang="es-ES" altLang="en-US" sz="1600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03800" y="4927600"/>
            <a:ext cx="3543300" cy="116840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600" dirty="0">
                <a:solidFill>
                  <a:srgbClr val="000000"/>
                </a:solidFill>
                <a:latin typeface="Arial" charset="0"/>
              </a:rPr>
              <a:t>Visión con retinopatía diabética </a:t>
            </a:r>
            <a:br>
              <a:rPr lang="es-ES" altLang="en-US" sz="1600" dirty="0">
                <a:solidFill>
                  <a:srgbClr val="000000"/>
                </a:solidFill>
                <a:latin typeface="Arial" charset="0"/>
              </a:rPr>
            </a:br>
            <a:r>
              <a:rPr lang="es-ES" altLang="en-US" sz="1600" dirty="0" smtClean="0">
                <a:solidFill>
                  <a:srgbClr val="000000"/>
                </a:solidFill>
                <a:latin typeface="Arial" charset="0"/>
              </a:rPr>
              <a:t>avanzada.</a:t>
            </a:r>
            <a:endParaRPr lang="es-ES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Fotografía simulando la visión normal&#10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3972" b="1"/>
          <a:stretch/>
        </p:blipFill>
        <p:spPr>
          <a:xfrm>
            <a:off x="1014399" y="1846263"/>
            <a:ext cx="3075001" cy="297732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8" name="Picture 7" descr="Fotografía simulando la visión con la retinopatía diabética.&#10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8" t="4578" r="6968" b="4578"/>
          <a:stretch/>
        </p:blipFill>
        <p:spPr>
          <a:xfrm>
            <a:off x="5143500" y="1835150"/>
            <a:ext cx="3072638" cy="2980697"/>
          </a:xfrm>
          <a:prstGeom prst="rect">
            <a:avLst/>
          </a:prstGeom>
          <a:noFill/>
          <a:ln w="3175" cmpd="sng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98076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>
                <a:solidFill>
                  <a:schemeClr val="accent6"/>
                </a:solidFill>
              </a:rPr>
              <a:t>Retinopatía diabética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Síntomas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No presenta síntomas o señales tempranas de aviso.</a:t>
            </a:r>
          </a:p>
          <a:p>
            <a:r>
              <a:rPr lang="es-ES" altLang="en-US" dirty="0"/>
              <a:t>Tratamientos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Inyecciones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Cirugía láser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Otros tipos de cirugía</a:t>
            </a:r>
          </a:p>
        </p:txBody>
      </p:sp>
    </p:spTree>
    <p:extLst>
      <p:ext uri="{BB962C8B-B14F-4D97-AF65-F5344CB8AC3E}">
        <p14:creationId xmlns:p14="http://schemas.microsoft.com/office/powerpoint/2010/main" val="421333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Glaucoma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¿Qué es?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Es un grupo de enfermedades de los ojos que puede dañar el nervio óptico.</a:t>
            </a:r>
          </a:p>
          <a:p>
            <a:r>
              <a:rPr lang="es-ES" altLang="en-US" dirty="0"/>
              <a:t>¿Quiénes tienen mayor riesgo?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Todas las personas mayores de 60 años, especialmente los hispanos/latinos.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Los afroamericanos mayores de 40 años.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personas con historial familiar de glaucoma.</a:t>
            </a:r>
          </a:p>
        </p:txBody>
      </p:sp>
    </p:spTree>
    <p:extLst>
      <p:ext uri="{BB962C8B-B14F-4D97-AF65-F5344CB8AC3E}">
        <p14:creationId xmlns:p14="http://schemas.microsoft.com/office/powerpoint/2010/main" val="105324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Glaucoma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16000" y="4902200"/>
            <a:ext cx="3416300" cy="45720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600" dirty="0">
                <a:latin typeface="Arial" charset="0"/>
              </a:rPr>
              <a:t>Visión normal</a:t>
            </a:r>
            <a:r>
              <a:rPr lang="es-ES" altLang="en-US" sz="1600" dirty="0" smtClean="0">
                <a:latin typeface="Arial" charset="0"/>
              </a:rPr>
              <a:t>.</a:t>
            </a:r>
            <a:endParaRPr lang="es-ES" altLang="en-US" sz="1600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03800" y="4927600"/>
            <a:ext cx="3543300" cy="1168400"/>
          </a:xfrm>
        </p:spPr>
        <p:txBody>
          <a:bodyPr/>
          <a:lstStyle/>
          <a:p>
            <a:pPr>
              <a:lnSpc>
                <a:spcPts val="1900"/>
              </a:lnSpc>
              <a:spcBef>
                <a:spcPct val="0"/>
              </a:spcBef>
              <a:buFont typeface="Arial" charset="0"/>
              <a:buNone/>
            </a:pPr>
            <a:r>
              <a:rPr lang="es-ES" altLang="en-US" sz="1600" dirty="0">
                <a:solidFill>
                  <a:srgbClr val="000000"/>
                </a:solidFill>
                <a:latin typeface="Arial" charset="0"/>
              </a:rPr>
              <a:t>Visión con glaucoma avanzado.</a:t>
            </a:r>
          </a:p>
        </p:txBody>
      </p:sp>
      <p:pic>
        <p:nvPicPr>
          <p:cNvPr id="6" name="Picture 5" descr="Fotografía simulando la visión normal&#10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3972" b="1"/>
          <a:stretch/>
        </p:blipFill>
        <p:spPr>
          <a:xfrm>
            <a:off x="1014399" y="1846263"/>
            <a:ext cx="3075001" cy="297732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9" name="Picture 8" descr="Fotografía simulando la visión con el glaucoma.&#10;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5493" y="1858963"/>
            <a:ext cx="3062507" cy="2979737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73775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Glaucoma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Síntomas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No presenta síntomas o señales tempranas de aviso.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Tampoco causa dolor.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A medida que avanza, puede notar pérdida de visión de </a:t>
            </a:r>
            <a:br>
              <a:rPr lang="es-ES" altLang="en-US" dirty="0"/>
            </a:br>
            <a:r>
              <a:rPr lang="es-ES" altLang="en-US" dirty="0"/>
              <a:t>los lados.</a:t>
            </a:r>
          </a:p>
          <a:p>
            <a:r>
              <a:rPr lang="es-ES" altLang="en-US" dirty="0"/>
              <a:t>Tratamientos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Medicamentos, generalmente gotas para los ojos o pastillas.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Cirugía con láser o cirugía convencional.</a:t>
            </a:r>
          </a:p>
        </p:txBody>
      </p:sp>
    </p:spTree>
    <p:extLst>
      <p:ext uri="{BB962C8B-B14F-4D97-AF65-F5344CB8AC3E}">
        <p14:creationId xmlns:p14="http://schemas.microsoft.com/office/powerpoint/2010/main" val="200935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Objetivos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05C3C-41CA-4F05-990F-BE238D487AAC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noProof="0" dirty="0" smtClean="0"/>
              <a:t>Después de esta presentación, podrán:</a:t>
            </a:r>
          </a:p>
          <a:p>
            <a:r>
              <a:rPr lang="es-ES" noProof="0" dirty="0" smtClean="0"/>
              <a:t>Reconocer los cambios en la visión que pueden ocurrir con la edad. </a:t>
            </a:r>
          </a:p>
          <a:p>
            <a:r>
              <a:rPr lang="es-ES" noProof="0" dirty="0" smtClean="0"/>
              <a:t>Mencionar cuáles son las enfermedades y condiciones de los ojos relacionadas con la edad. </a:t>
            </a:r>
          </a:p>
          <a:p>
            <a:r>
              <a:rPr lang="es-ES" noProof="0" dirty="0" smtClean="0"/>
              <a:t>Explicar por qué deben hacerse un examen completo de los ojo con dilatación de las pupilas. </a:t>
            </a:r>
          </a:p>
          <a:p>
            <a:r>
              <a:rPr lang="es-ES" noProof="0" dirty="0" smtClean="0"/>
              <a:t>Describir lo que pueden hacer para evitar la pérdida de la visión.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581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Catarata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¿Qué es?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Es cuando el cristalino (el “lente” del ojo) se nubla, afectando la visión</a:t>
            </a:r>
          </a:p>
          <a:p>
            <a:r>
              <a:rPr lang="es-ES" altLang="en-US" dirty="0"/>
              <a:t>¿Quiénes tienen mayor riesgo?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Adultos mayores</a:t>
            </a:r>
          </a:p>
          <a:p>
            <a:r>
              <a:rPr lang="es-ES" altLang="en-US" dirty="0"/>
              <a:t>¿Cuáles son los factores de riesgo?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Tener </a:t>
            </a:r>
            <a:r>
              <a:rPr lang="es-ES" altLang="en-US" dirty="0" smtClean="0"/>
              <a:t>diabetes</a:t>
            </a:r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6240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Catarata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214DC2-09A3-4946-B343-C0DBDDD86FE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016000" y="4902200"/>
            <a:ext cx="3416300" cy="457200"/>
          </a:xfrm>
        </p:spPr>
        <p:txBody>
          <a:bodyPr/>
          <a:lstStyle/>
          <a:p>
            <a:pPr marL="0" indent="0">
              <a:buNone/>
            </a:pPr>
            <a:r>
              <a:rPr lang="es-ES" altLang="en-US" sz="1600" dirty="0">
                <a:latin typeface="Arial" charset="0"/>
              </a:rPr>
              <a:t>Visión normal</a:t>
            </a:r>
            <a:r>
              <a:rPr lang="es-ES" altLang="en-US" sz="1600" dirty="0" smtClean="0">
                <a:latin typeface="Arial" charset="0"/>
              </a:rPr>
              <a:t>.</a:t>
            </a:r>
            <a:endParaRPr lang="es-ES" altLang="en-US" sz="1600" dirty="0">
              <a:latin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003800" y="4927600"/>
            <a:ext cx="3543300" cy="1168400"/>
          </a:xfrm>
        </p:spPr>
        <p:txBody>
          <a:bodyPr/>
          <a:lstStyle/>
          <a:p>
            <a:pPr>
              <a:lnSpc>
                <a:spcPts val="1900"/>
              </a:lnSpc>
              <a:spcBef>
                <a:spcPct val="0"/>
              </a:spcBef>
              <a:buFont typeface="Arial" charset="0"/>
              <a:buNone/>
            </a:pPr>
            <a:r>
              <a:rPr lang="es-ES" altLang="en-US" sz="1600" dirty="0">
                <a:solidFill>
                  <a:srgbClr val="000000"/>
                </a:solidFill>
                <a:latin typeface="Arial" charset="0"/>
              </a:rPr>
              <a:t>Visión </a:t>
            </a:r>
            <a:r>
              <a:rPr lang="es-ES" altLang="en-US" sz="1600">
                <a:solidFill>
                  <a:srgbClr val="000000"/>
                </a:solidFill>
                <a:latin typeface="Arial" charset="0"/>
              </a:rPr>
              <a:t>con </a:t>
            </a:r>
            <a:r>
              <a:rPr lang="es-ES" altLang="en-US" sz="1600" smtClean="0">
                <a:solidFill>
                  <a:srgbClr val="000000"/>
                </a:solidFill>
                <a:latin typeface="Arial" charset="0"/>
              </a:rPr>
              <a:t>catarata. </a:t>
            </a:r>
            <a:endParaRPr lang="es-ES" altLang="en-US" sz="16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Picture 5" descr="Fotografía simulando la visión normal&#10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" r="3972" b="1"/>
          <a:stretch/>
        </p:blipFill>
        <p:spPr>
          <a:xfrm>
            <a:off x="1014399" y="1846263"/>
            <a:ext cx="3075001" cy="297732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8" name="Picture 7" descr="Fotografía simulando la visión con  catarata.&#10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5" r="2224"/>
          <a:stretch/>
        </p:blipFill>
        <p:spPr>
          <a:xfrm>
            <a:off x="5080000" y="1833563"/>
            <a:ext cx="3073400" cy="2980944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872226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Catarata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Síntomas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 visión es borrosa o nublada.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Los colores se ven desteñidos.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luces parecen muy brillantes.</a:t>
            </a:r>
          </a:p>
          <a:p>
            <a:r>
              <a:rPr lang="es-ES" altLang="en-US" dirty="0"/>
              <a:t>Tratamientos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Anteojos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Cirugía</a:t>
            </a:r>
          </a:p>
        </p:txBody>
      </p:sp>
    </p:spTree>
    <p:extLst>
      <p:ext uri="{BB962C8B-B14F-4D97-AF65-F5344CB8AC3E}">
        <p14:creationId xmlns:p14="http://schemas.microsoft.com/office/powerpoint/2010/main" val="166758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Baja visión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¿Qué es?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Es una condición de los ojos que no se puede corregir con anteojos, lentes de contacto, medicinas o cirugía </a:t>
            </a:r>
          </a:p>
          <a:p>
            <a:pPr>
              <a:lnSpc>
                <a:spcPct val="150000"/>
              </a:lnSpc>
            </a:pPr>
            <a:r>
              <a:rPr lang="es-ES" altLang="en-US" dirty="0"/>
              <a:t>¿Quiénes tienen mayor riesgo?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personas que tienen</a:t>
            </a:r>
            <a:r>
              <a:rPr lang="en-US" altLang="en-US" dirty="0"/>
              <a:t> </a:t>
            </a:r>
            <a:r>
              <a:rPr lang="es-ES" altLang="en-US" dirty="0"/>
              <a:t>enfermedades del ojo.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personas que tienen</a:t>
            </a:r>
            <a:r>
              <a:rPr lang="en-US" altLang="en-US" dirty="0"/>
              <a:t> </a:t>
            </a:r>
            <a:r>
              <a:rPr lang="es-ES" altLang="en-US" dirty="0"/>
              <a:t>lesiones en los ojos.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personas que tienen</a:t>
            </a:r>
            <a:r>
              <a:rPr lang="en-US" altLang="en-US" dirty="0"/>
              <a:t> </a:t>
            </a:r>
            <a:r>
              <a:rPr lang="es-ES" altLang="en-US" dirty="0"/>
              <a:t>defectos de nacimiento.</a:t>
            </a:r>
          </a:p>
        </p:txBody>
      </p:sp>
    </p:spTree>
    <p:extLst>
      <p:ext uri="{BB962C8B-B14F-4D97-AF65-F5344CB8AC3E}">
        <p14:creationId xmlns:p14="http://schemas.microsoft.com/office/powerpoint/2010/main" val="14633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Baja visión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Síntomas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Se hace difícil realizar las actividades diarias</a:t>
            </a:r>
          </a:p>
          <a:p>
            <a:r>
              <a:rPr lang="es-ES" altLang="en-US" dirty="0"/>
              <a:t>Tratamientos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Rehabilitación visual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Aparatos de asistencia visual</a:t>
            </a:r>
          </a:p>
        </p:txBody>
      </p:sp>
    </p:spTree>
    <p:extLst>
      <p:ext uri="{BB962C8B-B14F-4D97-AF65-F5344CB8AC3E}">
        <p14:creationId xmlns:p14="http://schemas.microsoft.com/office/powerpoint/2010/main" val="135628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Baja visión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¿Qué puede hacer?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Vaya a un especialista en </a:t>
            </a:r>
            <a:br>
              <a:rPr lang="es-ES" altLang="en-US" dirty="0"/>
            </a:br>
            <a:r>
              <a:rPr lang="es-ES" altLang="en-US" dirty="0"/>
              <a:t>baja visión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Pregunte al oculista sobre </a:t>
            </a:r>
            <a:br>
              <a:rPr lang="es-ES" altLang="en-US" dirty="0"/>
            </a:br>
            <a:r>
              <a:rPr lang="es-ES" altLang="en-US" dirty="0"/>
              <a:t>la rehabilitación visual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Use aparatos de ayuda </a:t>
            </a:r>
            <a:br>
              <a:rPr lang="es-ES" altLang="en-US" dirty="0"/>
            </a:br>
            <a:r>
              <a:rPr lang="es-ES" altLang="en-US" dirty="0"/>
              <a:t>para la baja visión</a:t>
            </a:r>
          </a:p>
        </p:txBody>
      </p:sp>
      <p:pic>
        <p:nvPicPr>
          <p:cNvPr id="5" name="Picture 4" descr="Persona usando un magnificador portátil para leer un documento.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3" t="10058" r="15251" b="8430"/>
          <a:stretch/>
        </p:blipFill>
        <p:spPr>
          <a:xfrm>
            <a:off x="4861315" y="2092905"/>
            <a:ext cx="3524250" cy="269240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8210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Ojo seco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¿Qué es?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El ojo no produce suficientes lágrimas.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Las lágrimas se evaporan muy rápido.</a:t>
            </a:r>
          </a:p>
          <a:p>
            <a:pPr lvl="1">
              <a:lnSpc>
                <a:spcPct val="90000"/>
              </a:lnSpc>
              <a:spcAft>
                <a:spcPts val="2400"/>
              </a:spcAft>
            </a:pPr>
            <a:r>
              <a:rPr lang="es-ES" altLang="en-US" dirty="0"/>
              <a:t>Se produce inflamación en la superficie del ojo.</a:t>
            </a:r>
          </a:p>
          <a:p>
            <a:r>
              <a:rPr lang="es-ES" altLang="en-US" dirty="0"/>
              <a:t>¿Quiénes tienen mayor riesgo?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Los adultos mayores, pero puede ocurrir a cualquier edad.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Es más común en las mujeres que en los hombres.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Puede ocurrir en personas que usan ciertas medicinas.</a:t>
            </a:r>
          </a:p>
        </p:txBody>
      </p:sp>
    </p:spTree>
    <p:extLst>
      <p:ext uri="{BB962C8B-B14F-4D97-AF65-F5344CB8AC3E}">
        <p14:creationId xmlns:p14="http://schemas.microsoft.com/office/powerpoint/2010/main" val="3026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Ojo seco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Síntomas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Dolor o ardor en los ojos.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Sensación de tener arena o un objeto en el ojo.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Exceso de lágrimas después de los períodos de sequedad del ojo.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Secreción pegajosa del ojo.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Enrojecimiento del ojo.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Períodos de visión borrosa.</a:t>
            </a:r>
          </a:p>
        </p:txBody>
      </p:sp>
    </p:spTree>
    <p:extLst>
      <p:ext uri="{BB962C8B-B14F-4D97-AF65-F5344CB8AC3E}">
        <p14:creationId xmlns:p14="http://schemas.microsoft.com/office/powerpoint/2010/main" val="170965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Ojo seco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dirty="0"/>
              <a:t>Tratamientos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Lágrimas artificiales, gotas, geles o cremas recetadas para los ojos 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Anteojos o gafas para el sol</a:t>
            </a:r>
          </a:p>
          <a:p>
            <a:pPr lvl="1">
              <a:lnSpc>
                <a:spcPct val="90000"/>
              </a:lnSpc>
            </a:pPr>
            <a:r>
              <a:rPr lang="es-ES" altLang="en-US" dirty="0"/>
              <a:t>Otros tratamientos</a:t>
            </a:r>
          </a:p>
        </p:txBody>
      </p:sp>
    </p:spTree>
    <p:extLst>
      <p:ext uri="{BB962C8B-B14F-4D97-AF65-F5344CB8AC3E}">
        <p14:creationId xmlns:p14="http://schemas.microsoft.com/office/powerpoint/2010/main" val="356144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Proteja su visión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352801" y="1508760"/>
            <a:ext cx="5130800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dirty="0"/>
              <a:t>Siga una dieta sana.</a:t>
            </a:r>
          </a:p>
          <a:p>
            <a:pPr>
              <a:spcAft>
                <a:spcPts val="2400"/>
              </a:spcAft>
            </a:pPr>
            <a:r>
              <a:rPr lang="es-ES" altLang="en-US" dirty="0"/>
              <a:t>Mantenga un peso saludable.</a:t>
            </a:r>
          </a:p>
          <a:p>
            <a:pPr>
              <a:spcAft>
                <a:spcPts val="2400"/>
              </a:spcAft>
            </a:pPr>
            <a:r>
              <a:rPr lang="es-ES" altLang="en-US" dirty="0"/>
              <a:t>No fume.</a:t>
            </a:r>
          </a:p>
          <a:p>
            <a:pPr>
              <a:spcAft>
                <a:spcPts val="2400"/>
              </a:spcAft>
            </a:pPr>
            <a:r>
              <a:rPr lang="es-ES" altLang="en-US" dirty="0"/>
              <a:t>Utilice lentes de sol y un sombrero de ala ancha cuando salga al aire libre.</a:t>
            </a:r>
          </a:p>
        </p:txBody>
      </p:sp>
      <p:pic>
        <p:nvPicPr>
          <p:cNvPr id="5" name="Picture 4" descr="Mujer mayor con un sombrero de ala ancha.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05" t="3586" r="19318" b="37607"/>
          <a:stretch/>
        </p:blipFill>
        <p:spPr>
          <a:xfrm>
            <a:off x="723899" y="1648070"/>
            <a:ext cx="2387602" cy="316816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4358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noProof="0" dirty="0" smtClean="0"/>
              <a:t>La visión puede cambiar con la edad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noProof="0" dirty="0" smtClean="0"/>
              <a:t>Algunos cambios normales son:</a:t>
            </a:r>
          </a:p>
          <a:p>
            <a:pPr lvl="1"/>
            <a:r>
              <a:rPr lang="es-ES" altLang="en-US" dirty="0" smtClean="0"/>
              <a:t>Tener dificultad para ver bien de cerca</a:t>
            </a:r>
          </a:p>
          <a:p>
            <a:pPr lvl="1"/>
            <a:r>
              <a:rPr lang="es-ES" altLang="en-US" dirty="0" smtClean="0"/>
              <a:t>Confundir los colores y el contraste</a:t>
            </a:r>
          </a:p>
          <a:p>
            <a:pPr lvl="1"/>
            <a:r>
              <a:rPr lang="es-ES" altLang="en-US" dirty="0" smtClean="0"/>
              <a:t>Necesitar más luz para ver bien</a:t>
            </a:r>
          </a:p>
          <a:p>
            <a:pPr lvl="1"/>
            <a:r>
              <a:rPr lang="es-ES" altLang="en-US" dirty="0" smtClean="0"/>
              <a:t>Tener dificultad para ver cuando hay cambios en la iluminación</a:t>
            </a:r>
            <a:endParaRPr lang="es-ES" altLang="en-US" noProof="0" dirty="0" smtClean="0"/>
          </a:p>
          <a:p>
            <a:r>
              <a:rPr lang="es-ES" altLang="en-US" noProof="0" dirty="0" smtClean="0"/>
              <a:t>La pérdida de la visión no es parte normal del envejecimiento.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Proteja su visión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76807" y="1508760"/>
            <a:ext cx="4669893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dirty="0"/>
              <a:t>Haga ejercicio todos los días.</a:t>
            </a:r>
          </a:p>
          <a:p>
            <a:pPr>
              <a:spcAft>
                <a:spcPts val="2400"/>
              </a:spcAft>
            </a:pPr>
            <a:r>
              <a:rPr lang="es-ES" altLang="en-US" dirty="0"/>
              <a:t>Mantenga la presión arterial normal.</a:t>
            </a:r>
          </a:p>
          <a:p>
            <a:pPr>
              <a:spcAft>
                <a:spcPts val="2400"/>
              </a:spcAft>
            </a:pPr>
            <a:r>
              <a:rPr lang="es-ES" altLang="en-US" dirty="0"/>
              <a:t>Controle la diabetes, si tiene esta enfermedad.</a:t>
            </a:r>
          </a:p>
          <a:p>
            <a:pPr>
              <a:spcAft>
                <a:spcPts val="2400"/>
              </a:spcAft>
            </a:pPr>
            <a:r>
              <a:rPr lang="es-ES" altLang="en-US" dirty="0"/>
              <a:t>Use equipo de protección para los ojos.</a:t>
            </a:r>
          </a:p>
        </p:txBody>
      </p:sp>
      <p:pic>
        <p:nvPicPr>
          <p:cNvPr id="5" name="Picture 4" descr="Pareja mayor haciendo ejercicio.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4" t="8292" r="32680" b="1524"/>
          <a:stretch/>
        </p:blipFill>
        <p:spPr>
          <a:xfrm>
            <a:off x="5633113" y="1688099"/>
            <a:ext cx="2746322" cy="2893356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580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/>
          <a:p>
            <a:r>
              <a:rPr lang="es-ES" altLang="en-US" sz="3600" noProof="0" dirty="0" smtClean="0"/>
              <a:t>Preguntas para hacerle a su oculista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6656" y="1508760"/>
            <a:ext cx="7806794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noProof="0" dirty="0" smtClean="0"/>
              <a:t>¿Tengo un mayor riesgo de desarrollar enfermedades de los ojos? 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¿Qué cambios puedo esperar en mi visión? 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¿Van a empeorar los cambios en mi visión?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6656" y="1508760"/>
            <a:ext cx="7806794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noProof="0" dirty="0" smtClean="0"/>
              <a:t>¿Cómo se pueden corregir los cambios en mi visión? 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¿Qué puedo hacer para proteger mi visión?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¿Ayudarían la dieta, el ejercicio y otros cambios en mi estilo de vida? 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/>
          <a:p>
            <a:r>
              <a:rPr lang="es-ES" altLang="en-US" sz="3600" noProof="0" dirty="0" smtClean="0"/>
              <a:t>Preguntas para hacerle a su oculista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/>
          <a:p>
            <a:r>
              <a:rPr lang="es-ES" altLang="en-US" dirty="0"/>
              <a:t>Ayuda financiera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7672" y="1508760"/>
            <a:ext cx="7806794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noProof="0" dirty="0" smtClean="0"/>
              <a:t>Existen organizaciones y programas que brindan ayuda financiera para el cuidado de los ojos.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Los trabajadores sociales</a:t>
            </a:r>
            <a:r>
              <a:rPr lang="es-ES" altLang="en-US" dirty="0" smtClean="0"/>
              <a:t> o los profesionales que son parte de su equipo de cuidado de salud pueden ayudarle a obtener más información. </a:t>
            </a:r>
            <a:endParaRPr lang="es-ES" alt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89730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8867" y="316970"/>
            <a:ext cx="7814734" cy="1143000"/>
          </a:xfrm>
        </p:spPr>
        <p:txBody>
          <a:bodyPr/>
          <a:lstStyle/>
          <a:p>
            <a:r>
              <a:rPr lang="es-ES" altLang="en-US" dirty="0"/>
              <a:t>Estudios clínicos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6656" y="1508760"/>
            <a:ext cx="7806794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noProof="0" dirty="0" smtClean="0"/>
              <a:t>Pregunte a su oculista sobre cómo participar en estudios clínicos.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Para aprender más sobre los estudios clínicos, visite</a:t>
            </a:r>
            <a:r>
              <a:rPr lang="es-ES" altLang="en-US" dirty="0"/>
              <a:t>: </a:t>
            </a:r>
            <a:r>
              <a:rPr lang="es-ES" altLang="en-US" dirty="0" err="1" smtClean="0">
                <a:solidFill>
                  <a:srgbClr val="3366FF"/>
                </a:solidFill>
              </a:rPr>
              <a:t>www.nei.nih.gov</a:t>
            </a:r>
            <a:endParaRPr lang="es-ES" altLang="en-US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03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600" noProof="0" dirty="0" smtClean="0"/>
              <a:t>Repaso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6656" y="1508760"/>
            <a:ext cx="7806794" cy="3471333"/>
          </a:xfrm>
        </p:spPr>
        <p:txBody>
          <a:bodyPr/>
          <a:lstStyle/>
          <a:p>
            <a:pPr>
              <a:spcAft>
                <a:spcPts val="2400"/>
              </a:spcAft>
            </a:pPr>
            <a:r>
              <a:rPr lang="es-ES" altLang="en-US" noProof="0" dirty="0" smtClean="0"/>
              <a:t>La pérdida de la visión y la ceguera </a:t>
            </a:r>
            <a:r>
              <a:rPr lang="es-ES" altLang="en-US" u="sng" noProof="0" dirty="0" smtClean="0"/>
              <a:t>no</a:t>
            </a:r>
            <a:r>
              <a:rPr lang="es-ES" altLang="en-US" i="1" noProof="0" dirty="0" smtClean="0"/>
              <a:t> </a:t>
            </a:r>
            <a:r>
              <a:rPr lang="es-ES" altLang="en-US" noProof="0" dirty="0" smtClean="0"/>
              <a:t>son parte normal del envejecimiento.</a:t>
            </a:r>
          </a:p>
          <a:p>
            <a:pPr>
              <a:spcAft>
                <a:spcPts val="2400"/>
              </a:spcAft>
            </a:pPr>
            <a:r>
              <a:rPr lang="es-ES" altLang="en-US" noProof="0" dirty="0" smtClean="0"/>
              <a:t>Vaya a un oculista para hacerse un examen completo de los ojos con dilatación de las pupilas.</a:t>
            </a:r>
          </a:p>
          <a:p>
            <a:pPr>
              <a:spcAft>
                <a:spcPts val="2400"/>
              </a:spcAft>
            </a:pPr>
            <a:r>
              <a:rPr lang="es-ES" altLang="en-US" dirty="0" smtClean="0"/>
              <a:t>Este examen detecta las enfermedades y</a:t>
            </a:r>
            <a:br>
              <a:rPr lang="es-ES" altLang="en-US" dirty="0" smtClean="0"/>
            </a:br>
            <a:r>
              <a:rPr lang="es-ES" altLang="en-US" dirty="0" smtClean="0"/>
              <a:t>condiciones de los ojos relacionadas con la edad en</a:t>
            </a:r>
            <a:br>
              <a:rPr lang="es-ES" altLang="en-US" dirty="0" smtClean="0"/>
            </a:br>
            <a:r>
              <a:rPr lang="es-ES" altLang="en-US" dirty="0" smtClean="0"/>
              <a:t>las primeras etapas.</a:t>
            </a:r>
            <a:endParaRPr lang="es-ES" altLang="en-US" noProof="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68867" y="2274338"/>
            <a:ext cx="7814734" cy="1143000"/>
          </a:xfrm>
          <a:prstGeom prst="rect">
            <a:avLst/>
          </a:prstGeom>
          <a:effectLst>
            <a:outerShdw blurRad="63500" dist="228600" dir="13500000" kx="2700000" rotWithShape="0">
              <a:srgbClr val="000000">
                <a:alpha val="20000"/>
              </a:srgb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es-ES" altLang="en-US" sz="6600" b="1" dirty="0" smtClean="0">
                <a:solidFill>
                  <a:srgbClr val="073779"/>
                </a:solidFill>
              </a:rPr>
              <a:t>¿Preguntas?</a:t>
            </a:r>
            <a:endParaRPr lang="en-US" sz="6600" b="1" dirty="0">
              <a:solidFill>
                <a:srgbClr val="0737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600" noProof="0" dirty="0" smtClean="0"/>
              <a:t>Dónde obtener más información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37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type="body" sz="quarter" idx="13"/>
          </p:nvPr>
        </p:nvSpPr>
        <p:spPr>
          <a:xfrm>
            <a:off x="671935" y="2231136"/>
            <a:ext cx="7806794" cy="3471333"/>
          </a:xfrm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s-ES" altLang="en-US" noProof="0" dirty="0" smtClean="0"/>
              <a:t>Visite el Instituto Nacional del Ojo (NEI) en:</a:t>
            </a:r>
            <a:br>
              <a:rPr lang="es-ES" altLang="en-US" noProof="0" dirty="0" smtClean="0"/>
            </a:br>
            <a:r>
              <a:rPr lang="es-ES" altLang="en-US" dirty="0" err="1">
                <a:solidFill>
                  <a:srgbClr val="3366FF"/>
                </a:solidFill>
              </a:rPr>
              <a:t>www.nei.nih.gov</a:t>
            </a:r>
            <a:r>
              <a:rPr lang="es-ES" altLang="en-US" dirty="0">
                <a:solidFill>
                  <a:srgbClr val="3366FF"/>
                </a:solidFill>
              </a:rPr>
              <a:t>/</a:t>
            </a:r>
            <a:r>
              <a:rPr lang="es-ES" altLang="en-US" dirty="0" err="1" smtClean="0">
                <a:solidFill>
                  <a:srgbClr val="3366FF"/>
                </a:solidFill>
              </a:rPr>
              <a:t>health</a:t>
            </a:r>
            <a:r>
              <a:rPr lang="es-ES" altLang="en-US" dirty="0" smtClean="0">
                <a:solidFill>
                  <a:srgbClr val="3366FF"/>
                </a:solidFill>
              </a:rPr>
              <a:t>/</a:t>
            </a:r>
            <a:r>
              <a:rPr lang="es-ES" altLang="en-US" dirty="0" err="1" smtClean="0">
                <a:solidFill>
                  <a:srgbClr val="3366FF"/>
                </a:solidFill>
              </a:rPr>
              <a:t>espanol</a:t>
            </a:r>
            <a:r>
              <a:rPr lang="es-ES" altLang="en-US" dirty="0">
                <a:solidFill>
                  <a:srgbClr val="3366FF"/>
                </a:solidFill>
              </a:rPr>
              <a:t/>
            </a:r>
            <a:br>
              <a:rPr lang="es-ES" altLang="en-US" dirty="0">
                <a:solidFill>
                  <a:srgbClr val="3366FF"/>
                </a:solidFill>
              </a:rPr>
            </a:br>
            <a:r>
              <a:rPr lang="es-ES" altLang="en-US" noProof="0" dirty="0" smtClean="0"/>
              <a:t>Visite la página </a:t>
            </a:r>
            <a:r>
              <a:rPr lang="es-ES" altLang="en-US" i="1" noProof="0" dirty="0" smtClean="0"/>
              <a:t>Ojos </a:t>
            </a:r>
            <a:r>
              <a:rPr lang="es-ES" altLang="en-US" i="1" dirty="0" smtClean="0"/>
              <a:t>Sanos</a:t>
            </a:r>
            <a:br>
              <a:rPr lang="es-ES" altLang="en-US" i="1" dirty="0" smtClean="0"/>
            </a:br>
            <a:r>
              <a:rPr lang="es-ES" altLang="en-US" dirty="0" err="1" smtClean="0">
                <a:solidFill>
                  <a:srgbClr val="3366FF"/>
                </a:solidFill>
              </a:rPr>
              <a:t>www.nei.nih.gov</a:t>
            </a:r>
            <a:r>
              <a:rPr lang="es-ES" altLang="en-US" dirty="0" smtClean="0">
                <a:solidFill>
                  <a:srgbClr val="3366FF"/>
                </a:solidFill>
              </a:rPr>
              <a:t>/</a:t>
            </a:r>
            <a:r>
              <a:rPr lang="es-ES" altLang="en-US" dirty="0" err="1" smtClean="0">
                <a:solidFill>
                  <a:srgbClr val="3366FF"/>
                </a:solidFill>
              </a:rPr>
              <a:t>healthyeyes</a:t>
            </a:r>
            <a:r>
              <a:rPr lang="es-ES" altLang="en-US" dirty="0" smtClean="0">
                <a:solidFill>
                  <a:srgbClr val="3366FF"/>
                </a:solidFill>
              </a:rPr>
              <a:t>/</a:t>
            </a:r>
            <a:r>
              <a:rPr lang="es-ES" altLang="en-US" dirty="0" err="1" smtClean="0">
                <a:solidFill>
                  <a:srgbClr val="3366FF"/>
                </a:solidFill>
              </a:rPr>
              <a:t>spanish</a:t>
            </a:r>
            <a:r>
              <a:rPr lang="es-ES" altLang="en-US" strike="sngStrike" dirty="0" smtClean="0"/>
              <a:t/>
            </a:r>
            <a:br>
              <a:rPr lang="es-ES" altLang="en-US" strike="sngStrike" dirty="0" smtClean="0"/>
            </a:br>
            <a:r>
              <a:rPr lang="es-ES" altLang="en-US" noProof="0" dirty="0" smtClean="0"/>
              <a:t>  </a:t>
            </a:r>
          </a:p>
          <a:p>
            <a:pPr marL="0" indent="0" algn="ctr">
              <a:buNone/>
            </a:pPr>
            <a:endParaRPr lang="es-ES" altLang="en-US" noProof="0" dirty="0" smtClean="0"/>
          </a:p>
          <a:p>
            <a:pPr marL="0" indent="0" algn="ctr">
              <a:buNone/>
            </a:pPr>
            <a:r>
              <a:rPr lang="es-ES" altLang="en-US" noProof="0" dirty="0" smtClean="0"/>
              <a:t>O llame al: 301–496–5248</a:t>
            </a:r>
          </a:p>
          <a:p>
            <a:endParaRPr lang="es-ES" altLang="en-US" noProof="0" dirty="0" smtClean="0"/>
          </a:p>
        </p:txBody>
      </p:sp>
      <p:sp>
        <p:nvSpPr>
          <p:cNvPr id="3" name="Rectangle 2">
            <a:hlinkClick r:id="rId3"/>
          </p:cNvPr>
          <p:cNvSpPr/>
          <p:nvPr/>
        </p:nvSpPr>
        <p:spPr>
          <a:xfrm>
            <a:off x="2260600" y="1968500"/>
            <a:ext cx="4787900" cy="393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2042886" y="3378200"/>
            <a:ext cx="5226050" cy="3937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7" name="Picture 6" descr="Ícono de auricular del teléfono.&#10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34" y="3999784"/>
            <a:ext cx="1018094" cy="1096894"/>
          </a:xfrm>
          <a:prstGeom prst="rect">
            <a:avLst/>
          </a:prstGeom>
        </p:spPr>
      </p:pic>
      <p:pic>
        <p:nvPicPr>
          <p:cNvPr id="8" name="Picture 7" descr="Ícono de pantalla de computador.&#10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317" y="1466705"/>
            <a:ext cx="1018094" cy="9918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/>
              <a:t>Los cambios en la </a:t>
            </a:r>
            <a:r>
              <a:rPr lang="es-ES" altLang="en-US" dirty="0" smtClean="0"/>
              <a:t>visión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099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noProof="0" dirty="0" smtClean="0"/>
              <a:t>Hacen que las actividades diarias </a:t>
            </a:r>
            <a:br>
              <a:rPr lang="es-ES" altLang="en-US" noProof="0" dirty="0" smtClean="0"/>
            </a:br>
            <a:r>
              <a:rPr lang="es-ES" altLang="en-US" noProof="0" dirty="0" smtClean="0"/>
              <a:t>sean más difíciles de realizar.</a:t>
            </a:r>
          </a:p>
          <a:p>
            <a:r>
              <a:rPr lang="es-ES" altLang="en-US" noProof="0" dirty="0" smtClean="0"/>
              <a:t>Pueden afectar su independencia.</a:t>
            </a:r>
          </a:p>
        </p:txBody>
      </p:sp>
      <p:pic>
        <p:nvPicPr>
          <p:cNvPr id="3" name="Picture 2" descr="Hombre mayor con lentes jugando a las cartas.&#10;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/>
          <a:stretch/>
        </p:blipFill>
        <p:spPr>
          <a:xfrm>
            <a:off x="6147357" y="2055912"/>
            <a:ext cx="2234728" cy="312613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Muchos cambios en la visión</a:t>
            </a:r>
            <a:br>
              <a:rPr lang="es-ES" altLang="en-US" dirty="0" smtClean="0"/>
            </a:br>
            <a:r>
              <a:rPr lang="es-ES" altLang="en-US" dirty="0" smtClean="0"/>
              <a:t>pueden corregirse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noProof="0" dirty="0" smtClean="0"/>
              <a:t>La mayoría </a:t>
            </a:r>
            <a:br>
              <a:rPr lang="es-ES" altLang="en-US" noProof="0" dirty="0" smtClean="0"/>
            </a:br>
            <a:r>
              <a:rPr lang="es-ES" altLang="en-US" noProof="0" dirty="0" smtClean="0"/>
              <a:t>se corrigen con:</a:t>
            </a:r>
          </a:p>
          <a:p>
            <a:pPr lvl="1"/>
            <a:r>
              <a:rPr lang="es-ES" altLang="en-US" noProof="0" dirty="0" smtClean="0"/>
              <a:t>Anteojos </a:t>
            </a:r>
          </a:p>
          <a:p>
            <a:pPr lvl="1"/>
            <a:r>
              <a:rPr lang="es-ES" altLang="en-US" noProof="0" dirty="0" smtClean="0"/>
              <a:t>Lentes de contacto</a:t>
            </a:r>
          </a:p>
          <a:p>
            <a:pPr lvl="1"/>
            <a:r>
              <a:rPr lang="es-ES" altLang="en-US" noProof="0" dirty="0" smtClean="0"/>
              <a:t>Mejor iluminación</a:t>
            </a:r>
          </a:p>
        </p:txBody>
      </p:sp>
      <p:pic>
        <p:nvPicPr>
          <p:cNvPr id="3" name="Picture 2" descr="Lentes de lectura sobre un texto.&#10;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001" y="2187956"/>
            <a:ext cx="3657600" cy="2609088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14490" y="4887230"/>
            <a:ext cx="7509849" cy="869762"/>
          </a:xfrm>
          <a:prstGeom prst="rect">
            <a:avLst/>
          </a:prstGeom>
          <a:solidFill>
            <a:schemeClr val="accent2">
              <a:lumMod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noProof="0" dirty="0" smtClean="0"/>
              <a:t>¿</a:t>
            </a:r>
            <a:r>
              <a:rPr lang="es-ES" altLang="en-US" noProof="0" dirty="0" smtClean="0"/>
              <a:t>Qué puede hacer si nota cambios en su visión?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s-ES" altLang="en-US" noProof="0" dirty="0" smtClean="0"/>
              <a:t>Vaya al oculista.</a:t>
            </a:r>
          </a:p>
          <a:p>
            <a:r>
              <a:rPr lang="es-ES" altLang="en-US" noProof="0" dirty="0" smtClean="0"/>
              <a:t>Pida que le hagan un </a:t>
            </a:r>
            <a:br>
              <a:rPr lang="es-ES" altLang="en-US" noProof="0" dirty="0" smtClean="0"/>
            </a:br>
            <a:r>
              <a:rPr lang="es-ES" altLang="en-US" noProof="0" dirty="0" smtClean="0"/>
              <a:t>examen completo de los ojos con dilatación de las pupilas.</a:t>
            </a:r>
          </a:p>
          <a:p>
            <a:r>
              <a:rPr lang="es-ES" altLang="en-US" noProof="0" dirty="0" smtClean="0"/>
              <a:t>Hágase este examen </a:t>
            </a:r>
            <a:br>
              <a:rPr lang="es-ES" altLang="en-US" noProof="0" dirty="0" smtClean="0"/>
            </a:br>
            <a:r>
              <a:rPr lang="es-ES" altLang="en-US" noProof="0" dirty="0" smtClean="0"/>
              <a:t>regularmente, si tiene </a:t>
            </a:r>
            <a:br>
              <a:rPr lang="es-ES" altLang="en-US" noProof="0" dirty="0" smtClean="0"/>
            </a:br>
            <a:r>
              <a:rPr lang="es-ES" altLang="en-US" noProof="0" dirty="0" smtClean="0"/>
              <a:t>más de 50 años.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1054100" y="4953000"/>
            <a:ext cx="7480300" cy="10795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La </a:t>
            </a:r>
            <a:r>
              <a:rPr lang="en-US" sz="2000" dirty="0" err="1"/>
              <a:t>detección</a:t>
            </a:r>
            <a:r>
              <a:rPr lang="en-US" sz="2000" dirty="0"/>
              <a:t> </a:t>
            </a:r>
            <a:r>
              <a:rPr lang="en-US" sz="2000" dirty="0" err="1"/>
              <a:t>temprana</a:t>
            </a:r>
            <a:r>
              <a:rPr lang="en-US" sz="2000" dirty="0"/>
              <a:t> y el </a:t>
            </a:r>
            <a:r>
              <a:rPr lang="en-US" sz="2000" dirty="0" err="1"/>
              <a:t>tratamiento</a:t>
            </a:r>
            <a:r>
              <a:rPr lang="en-US" sz="2000" dirty="0"/>
              <a:t> le </a:t>
            </a:r>
            <a:r>
              <a:rPr lang="en-US" sz="2000" dirty="0" err="1"/>
              <a:t>pueden</a:t>
            </a:r>
            <a:r>
              <a:rPr lang="en-US" sz="2000" dirty="0"/>
              <a:t> </a:t>
            </a:r>
            <a:r>
              <a:rPr lang="en-US" sz="2000" dirty="0" err="1"/>
              <a:t>ayudar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a </a:t>
            </a:r>
            <a:r>
              <a:rPr lang="en-US" sz="2000" dirty="0" err="1"/>
              <a:t>proteger</a:t>
            </a:r>
            <a:r>
              <a:rPr lang="en-US" sz="2000" dirty="0"/>
              <a:t> </a:t>
            </a:r>
            <a:r>
              <a:rPr lang="en-US" sz="2000" dirty="0" err="1"/>
              <a:t>su</a:t>
            </a:r>
            <a:r>
              <a:rPr lang="en-US" sz="2000" dirty="0"/>
              <a:t> </a:t>
            </a:r>
            <a:r>
              <a:rPr lang="en-US" sz="2000" dirty="0" err="1"/>
              <a:t>visión</a:t>
            </a:r>
            <a:r>
              <a:rPr lang="en-US" sz="2000" dirty="0"/>
              <a:t>.</a:t>
            </a:r>
            <a:endParaRPr lang="en-US" sz="2000" baseline="30000" dirty="0"/>
          </a:p>
        </p:txBody>
      </p:sp>
      <p:pic>
        <p:nvPicPr>
          <p:cNvPr id="5" name="Picture 4" descr="Oculista haciéndole un examen de los ojos a su paciente.&#10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701" y="2185416"/>
            <a:ext cx="3657600" cy="2304435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sz="3600" noProof="0" dirty="0" smtClean="0">
                <a:solidFill>
                  <a:srgbClr val="B523B4"/>
                </a:solidFill>
              </a:rPr>
              <a:t>El examen completo de los ojos</a:t>
            </a:r>
            <a:br>
              <a:rPr lang="es-ES" altLang="en-US" sz="3600" noProof="0" dirty="0" smtClean="0">
                <a:solidFill>
                  <a:srgbClr val="B523B4"/>
                </a:solidFill>
              </a:rPr>
            </a:br>
            <a:r>
              <a:rPr lang="es-ES" altLang="en-US" sz="3600" noProof="0" dirty="0" smtClean="0">
                <a:solidFill>
                  <a:srgbClr val="B523B4"/>
                </a:solidFill>
              </a:rPr>
              <a:t>con dilatación de las pupilas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1267" name="Picture 6" descr="Un oculista usando un lente especial para ver la parte interior del ojo durante el exam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612" y="1765300"/>
            <a:ext cx="3233483" cy="3233483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7" descr="Un oculista aplicando gotas en los ojos del paciente para hacer el examen.&#10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" t="2192" r="2192" b="2192"/>
          <a:stretch/>
        </p:blipFill>
        <p:spPr bwMode="auto">
          <a:xfrm>
            <a:off x="1028700" y="1765300"/>
            <a:ext cx="3232150" cy="3232150"/>
          </a:xfrm>
          <a:prstGeom prst="rect">
            <a:avLst/>
          </a:prstGeom>
          <a:ln w="317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609600" y="212263"/>
            <a:ext cx="7937500" cy="1143000"/>
          </a:xfrm>
        </p:spPr>
        <p:txBody>
          <a:bodyPr/>
          <a:lstStyle/>
          <a:p>
            <a:r>
              <a:rPr lang="es-ES" altLang="en-US" sz="3600" noProof="0" dirty="0" smtClean="0">
                <a:solidFill>
                  <a:srgbClr val="B523B4"/>
                </a:solidFill>
              </a:rPr>
              <a:t>La pupila dilatada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3" name="Group 2" descr="El ojo antes y después de la dilatación de la pupila.&#10;"/>
          <p:cNvGrpSpPr/>
          <p:nvPr/>
        </p:nvGrpSpPr>
        <p:grpSpPr>
          <a:xfrm>
            <a:off x="849242" y="1355263"/>
            <a:ext cx="7339327" cy="4133515"/>
            <a:chOff x="888998" y="1415926"/>
            <a:chExt cx="7339327" cy="4133515"/>
          </a:xfrm>
        </p:grpSpPr>
        <p:pic>
          <p:nvPicPr>
            <p:cNvPr id="4" name="Picture 3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47"/>
            <a:stretch/>
          </p:blipFill>
          <p:spPr bwMode="auto">
            <a:xfrm>
              <a:off x="888998" y="1415926"/>
              <a:ext cx="3212868" cy="4125399"/>
            </a:xfrm>
            <a:prstGeom prst="rect">
              <a:avLst/>
            </a:prstGeom>
            <a:noFill/>
            <a:ln>
              <a:noFill/>
            </a:ln>
            <a:extLst/>
          </p:spPr>
        </p:pic>
        <p:pic>
          <p:nvPicPr>
            <p:cNvPr id="12" name="Picture 11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92"/>
            <a:stretch/>
          </p:blipFill>
          <p:spPr bwMode="auto">
            <a:xfrm>
              <a:off x="5016500" y="1415926"/>
              <a:ext cx="3211825" cy="4133515"/>
            </a:xfrm>
            <a:prstGeom prst="rect">
              <a:avLst/>
            </a:prstGeom>
            <a:noFill/>
            <a:ln>
              <a:noFill/>
            </a:ln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altLang="en-US" dirty="0" smtClean="0"/>
              <a:t>Enfermedades y condiciones</a:t>
            </a:r>
            <a:br>
              <a:rPr lang="es-ES" altLang="en-US" dirty="0" smtClean="0"/>
            </a:br>
            <a:r>
              <a:rPr lang="es-ES" altLang="en-US" dirty="0" smtClean="0"/>
              <a:t>de los ojos relacionadas con la edad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4DC2-09A3-4946-B343-C0DBDDD86FE5}" type="slidenum">
              <a:rPr lang="en-US" smtClean="0">
                <a:solidFill>
                  <a:srgbClr val="FFFFFF"/>
                </a:solidFill>
              </a:rPr>
              <a:pPr/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 altLang="en-US" noProof="0" dirty="0" smtClean="0"/>
              <a:t>A medida que las personas envejecen aumenta el riesgo de desarrollar:</a:t>
            </a:r>
          </a:p>
          <a:p>
            <a:pPr lvl="1">
              <a:lnSpc>
                <a:spcPct val="90000"/>
              </a:lnSpc>
            </a:pPr>
            <a:r>
              <a:rPr lang="es-ES" altLang="en-US" noProof="0" dirty="0" smtClean="0"/>
              <a:t>Degeneración macular relacionada con la edad </a:t>
            </a:r>
          </a:p>
          <a:p>
            <a:pPr lvl="1">
              <a:lnSpc>
                <a:spcPct val="90000"/>
              </a:lnSpc>
            </a:pPr>
            <a:r>
              <a:rPr lang="es-ES" altLang="en-US" noProof="0" dirty="0" smtClean="0"/>
              <a:t>Retinopatía diabética</a:t>
            </a:r>
          </a:p>
          <a:p>
            <a:pPr lvl="1">
              <a:lnSpc>
                <a:spcPct val="90000"/>
              </a:lnSpc>
            </a:pPr>
            <a:r>
              <a:rPr lang="es-ES" altLang="en-US" noProof="0" dirty="0" smtClean="0"/>
              <a:t>Glaucoma</a:t>
            </a:r>
          </a:p>
          <a:p>
            <a:pPr lvl="1">
              <a:lnSpc>
                <a:spcPct val="90000"/>
              </a:lnSpc>
            </a:pPr>
            <a:r>
              <a:rPr lang="es-ES" altLang="en-US" noProof="0" dirty="0" smtClean="0"/>
              <a:t>Catarata</a:t>
            </a:r>
          </a:p>
          <a:p>
            <a:pPr lvl="1">
              <a:lnSpc>
                <a:spcPct val="90000"/>
              </a:lnSpc>
            </a:pPr>
            <a:r>
              <a:rPr lang="es-ES" altLang="en-US" noProof="0" dirty="0" smtClean="0"/>
              <a:t>Baja visión</a:t>
            </a:r>
          </a:p>
          <a:p>
            <a:pPr lvl="1">
              <a:lnSpc>
                <a:spcPct val="90000"/>
              </a:lnSpc>
            </a:pPr>
            <a:r>
              <a:rPr lang="es-ES" altLang="en-US" noProof="0" dirty="0" smtClean="0"/>
              <a:t>Ojo seco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9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C5D9F1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1057FF"/>
      </a:hlink>
      <a:folHlink>
        <a:srgbClr val="7E9B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22374</TotalTime>
  <Words>1157</Words>
  <Application>Microsoft Office PowerPoint</Application>
  <PresentationFormat>On-screen Show (4:3)</PresentationFormat>
  <Paragraphs>269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Wingdings</vt:lpstr>
      <vt:lpstr>Office Theme</vt:lpstr>
      <vt:lpstr>La visión saludable y las enfermedades y condiciones de los ojos relacionadas con la edad </vt:lpstr>
      <vt:lpstr>Objetivos</vt:lpstr>
      <vt:lpstr>La visión puede cambiar con la edad</vt:lpstr>
      <vt:lpstr>Los cambios en la visión</vt:lpstr>
      <vt:lpstr>Muchos cambios en la visión pueden corregirse</vt:lpstr>
      <vt:lpstr>¿Qué puede hacer si nota cambios en su visión?</vt:lpstr>
      <vt:lpstr>El examen completo de los ojos con dilatación de las pupilas</vt:lpstr>
      <vt:lpstr>La pupila dilatada</vt:lpstr>
      <vt:lpstr>Enfermedades y condiciones de los ojos relacionadas con la edad</vt:lpstr>
      <vt:lpstr>Degeneración macular relacionada con la edad</vt:lpstr>
      <vt:lpstr>Degeneración macular relacionada con la edad</vt:lpstr>
      <vt:lpstr>Degeneración macular relacionada con la edad</vt:lpstr>
      <vt:lpstr>Enfermedad diabética del ojo</vt:lpstr>
      <vt:lpstr>Retinopatía diabética</vt:lpstr>
      <vt:lpstr>Retinopatía diabética</vt:lpstr>
      <vt:lpstr>Retinopatía diabética</vt:lpstr>
      <vt:lpstr>Glaucoma</vt:lpstr>
      <vt:lpstr>Glaucoma</vt:lpstr>
      <vt:lpstr>Glaucoma</vt:lpstr>
      <vt:lpstr>Catarata</vt:lpstr>
      <vt:lpstr>Catarata</vt:lpstr>
      <vt:lpstr>Catarata</vt:lpstr>
      <vt:lpstr>Baja visión</vt:lpstr>
      <vt:lpstr>Baja visión</vt:lpstr>
      <vt:lpstr>Baja visión</vt:lpstr>
      <vt:lpstr>Ojo seco</vt:lpstr>
      <vt:lpstr>Ojo seco</vt:lpstr>
      <vt:lpstr>Ojo seco</vt:lpstr>
      <vt:lpstr>Proteja su visión</vt:lpstr>
      <vt:lpstr>Proteja su visión</vt:lpstr>
      <vt:lpstr>Preguntas para hacerle a su oculista</vt:lpstr>
      <vt:lpstr>Preguntas para hacerle a su oculista</vt:lpstr>
      <vt:lpstr>Ayuda financiera</vt:lpstr>
      <vt:lpstr>Estudios clínicos</vt:lpstr>
      <vt:lpstr>Repaso</vt:lpstr>
      <vt:lpstr>¿Preguntas?</vt:lpstr>
      <vt:lpstr>Dónde obtener más información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Kit Cómo ver bien durante toda la vida: La visión saludable y las enfermedades y condiciones de los ojos relacionadas con la edad. Presentación.</dc:title>
  <dc:subject>Vision and Aging Program</dc:subject>
  <dc:creator>National Eye Institute, National Eye Health Education Program (HHS/NIH/NEI/NEHEP)</dc:creator>
  <cp:keywords>ojos sanos, visión, enfermedades de los ojos, condiciones de los ojos, envejecimiento, glaucoma, catarata, ojo seco, examen de los ojos, dilatación de las pupilas, kit, presentación</cp:keywords>
  <dc:description/>
  <cp:lastModifiedBy>Cortes Jones, Luz</cp:lastModifiedBy>
  <cp:revision>854</cp:revision>
  <cp:lastPrinted>2016-03-24T20:58:00Z</cp:lastPrinted>
  <dcterms:created xsi:type="dcterms:W3CDTF">2009-03-20T15:39:43Z</dcterms:created>
  <dcterms:modified xsi:type="dcterms:W3CDTF">2016-09-16T21:02:24Z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Spanish</vt:lpwstr>
  </property>
</Properties>
</file>